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57" r:id="rId2"/>
    <p:sldId id="3426" r:id="rId3"/>
    <p:sldId id="3427" r:id="rId4"/>
    <p:sldId id="3430" r:id="rId5"/>
    <p:sldId id="3428" r:id="rId6"/>
    <p:sldId id="3429" r:id="rId7"/>
    <p:sldId id="3447" r:id="rId8"/>
    <p:sldId id="3445" r:id="rId9"/>
    <p:sldId id="3431" r:id="rId10"/>
    <p:sldId id="3424" r:id="rId11"/>
    <p:sldId id="3433" r:id="rId12"/>
    <p:sldId id="3440" r:id="rId13"/>
    <p:sldId id="3441" r:id="rId14"/>
    <p:sldId id="3442" r:id="rId15"/>
    <p:sldId id="3443" r:id="rId16"/>
    <p:sldId id="3444" r:id="rId17"/>
    <p:sldId id="3449" r:id="rId18"/>
    <p:sldId id="3439" r:id="rId19"/>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Grimsrud" initials="AG" lastIdx="3" clrIdx="0">
    <p:extLst>
      <p:ext uri="{19B8F6BF-5375-455C-9EA6-DF929625EA0E}">
        <p15:presenceInfo xmlns:p15="http://schemas.microsoft.com/office/powerpoint/2012/main" userId="f85a3dff-7d89-4dbf-9104-c8b3290d15ec" providerId="Windows Live"/>
      </p:ext>
    </p:extLst>
  </p:cmAuthor>
  <p:cmAuthor id="2" name="Lynne Wilkinson" initials="LW" lastIdx="6" clrIdx="1">
    <p:extLst>
      <p:ext uri="{19B8F6BF-5375-455C-9EA6-DF929625EA0E}">
        <p15:presenceInfo xmlns:p15="http://schemas.microsoft.com/office/powerpoint/2012/main" userId="a048b546011a2e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E0001B"/>
    <a:srgbClr val="FE5000"/>
    <a:srgbClr val="105CAA"/>
    <a:srgbClr val="E03C31"/>
    <a:srgbClr val="E03C2D"/>
    <a:srgbClr val="F3A821"/>
    <a:srgbClr val="EE1450"/>
    <a:srgbClr val="818386"/>
    <a:srgbClr val="FE894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06" autoAdjust="0"/>
    <p:restoredTop sz="78846"/>
  </p:normalViewPr>
  <p:slideViewPr>
    <p:cSldViewPr snapToGrid="0" snapToObjects="1">
      <p:cViewPr varScale="1">
        <p:scale>
          <a:sx n="75" d="100"/>
          <a:sy n="75" d="100"/>
        </p:scale>
        <p:origin x="516" y="54"/>
      </p:cViewPr>
      <p:guideLst>
        <p:guide orient="horz" pos="2160"/>
        <p:guide pos="3840"/>
      </p:guideLst>
    </p:cSldViewPr>
  </p:slideViewPr>
  <p:notesTextViewPr>
    <p:cViewPr>
      <p:scale>
        <a:sx n="100" d="100"/>
        <a:sy n="100" d="100"/>
      </p:scale>
      <p:origin x="0" y="0"/>
    </p:cViewPr>
  </p:notesTextViewPr>
  <p:sorterViewPr>
    <p:cViewPr>
      <p:scale>
        <a:sx n="75" d="100"/>
        <a:sy n="75" d="100"/>
      </p:scale>
      <p:origin x="0" y="0"/>
    </p:cViewPr>
  </p:sorterViewPr>
  <p:notesViewPr>
    <p:cSldViewPr snapToGrid="0" snapToObjects="1">
      <p:cViewPr varScale="1">
        <p:scale>
          <a:sx n="69" d="100"/>
          <a:sy n="69" d="100"/>
        </p:scale>
        <p:origin x="-2568" y="-120"/>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spPr>
            <a:solidFill>
              <a:srgbClr val="105CAA"/>
            </a:solidFill>
            <a:effectLst/>
          </c:spPr>
          <c:dPt>
            <c:idx val="0"/>
            <c:bubble3D val="0"/>
            <c:extLst>
              <c:ext xmlns:c16="http://schemas.microsoft.com/office/drawing/2014/chart" uri="{C3380CC4-5D6E-409C-BE32-E72D297353CC}">
                <c16:uniqueId val="{00000001-E0BD-47D2-97E2-888FB05AA89A}"/>
              </c:ext>
            </c:extLst>
          </c:dPt>
          <c:dPt>
            <c:idx val="1"/>
            <c:bubble3D val="0"/>
            <c:spPr>
              <a:solidFill>
                <a:srgbClr val="105CAA">
                  <a:alpha val="20000"/>
                </a:srgbClr>
              </a:solidFill>
              <a:effectLst/>
            </c:spPr>
            <c:extLst>
              <c:ext xmlns:c16="http://schemas.microsoft.com/office/drawing/2014/chart" uri="{C3380CC4-5D6E-409C-BE32-E72D297353CC}">
                <c16:uniqueId val="{00000003-E0BD-47D2-97E2-888FB05AA89A}"/>
              </c:ext>
            </c:extLst>
          </c:dPt>
          <c:cat>
            <c:strRef>
              <c:f>Sheet1!$A$2:$A$3</c:f>
              <c:strCache>
                <c:ptCount val="2"/>
                <c:pt idx="0">
                  <c:v>1st Qtr</c:v>
                </c:pt>
                <c:pt idx="1">
                  <c:v>2nd Qtr</c:v>
                </c:pt>
              </c:strCache>
            </c:strRef>
          </c:cat>
          <c:val>
            <c:numRef>
              <c:f>Sheet1!$B$2:$B$3</c:f>
              <c:numCache>
                <c:formatCode>General</c:formatCode>
                <c:ptCount val="2"/>
                <c:pt idx="0">
                  <c:v>48</c:v>
                </c:pt>
                <c:pt idx="1">
                  <c:v>52</c:v>
                </c:pt>
              </c:numCache>
            </c:numRef>
          </c:val>
          <c:extLst>
            <c:ext xmlns:c16="http://schemas.microsoft.com/office/drawing/2014/chart" uri="{C3380CC4-5D6E-409C-BE32-E72D297353CC}">
              <c16:uniqueId val="{00000004-E0BD-47D2-97E2-888FB05AA89A}"/>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FC000"/>
              </a:solidFill>
            </c:spPr>
            <c:extLst>
              <c:ext xmlns:c16="http://schemas.microsoft.com/office/drawing/2014/chart" uri="{C3380CC4-5D6E-409C-BE32-E72D297353CC}">
                <c16:uniqueId val="{00000001-8CC8-4511-8DCC-1C9FC5645CE3}"/>
              </c:ext>
            </c:extLst>
          </c:dPt>
          <c:dPt>
            <c:idx val="1"/>
            <c:bubble3D val="0"/>
            <c:spPr>
              <a:solidFill>
                <a:srgbClr val="7F7F7F">
                  <a:alpha val="30000"/>
                </a:srgbClr>
              </a:solidFill>
            </c:spPr>
            <c:extLst>
              <c:ext xmlns:c16="http://schemas.microsoft.com/office/drawing/2014/chart" uri="{C3380CC4-5D6E-409C-BE32-E72D297353CC}">
                <c16:uniqueId val="{00000003-8CC8-4511-8DCC-1C9FC5645CE3}"/>
              </c:ext>
            </c:extLst>
          </c:dPt>
          <c:cat>
            <c:strRef>
              <c:f>Sheet1!$A$2:$A$3</c:f>
              <c:strCache>
                <c:ptCount val="2"/>
                <c:pt idx="0">
                  <c:v>1st Qtr</c:v>
                </c:pt>
                <c:pt idx="1">
                  <c:v>2nd Qtr</c:v>
                </c:pt>
              </c:strCache>
            </c:strRef>
          </c:cat>
          <c:val>
            <c:numRef>
              <c:f>Sheet1!$B$2:$B$3</c:f>
              <c:numCache>
                <c:formatCode>General</c:formatCode>
                <c:ptCount val="2"/>
                <c:pt idx="0">
                  <c:v>59.7</c:v>
                </c:pt>
                <c:pt idx="1">
                  <c:v>40.299999999999997</c:v>
                </c:pt>
              </c:numCache>
            </c:numRef>
          </c:val>
          <c:extLst>
            <c:ext xmlns:c16="http://schemas.microsoft.com/office/drawing/2014/chart" uri="{C3380CC4-5D6E-409C-BE32-E72D297353CC}">
              <c16:uniqueId val="{00000004-8CC8-4511-8DCC-1C9FC5645CE3}"/>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spPr>
            <a:effectLst/>
          </c:spPr>
          <c:dPt>
            <c:idx val="0"/>
            <c:bubble3D val="0"/>
            <c:spPr>
              <a:solidFill>
                <a:srgbClr val="105CAA"/>
              </a:solidFill>
              <a:effectLst/>
            </c:spPr>
            <c:extLst>
              <c:ext xmlns:c16="http://schemas.microsoft.com/office/drawing/2014/chart" uri="{C3380CC4-5D6E-409C-BE32-E72D297353CC}">
                <c16:uniqueId val="{00000001-8D20-BA46-8298-BB6000017175}"/>
              </c:ext>
            </c:extLst>
          </c:dPt>
          <c:dPt>
            <c:idx val="1"/>
            <c:bubble3D val="0"/>
            <c:spPr>
              <a:solidFill>
                <a:srgbClr val="7F7F7F">
                  <a:alpha val="20000"/>
                </a:srgbClr>
              </a:solidFill>
              <a:effectLst/>
            </c:spPr>
            <c:extLst>
              <c:ext xmlns:c16="http://schemas.microsoft.com/office/drawing/2014/chart" uri="{C3380CC4-5D6E-409C-BE32-E72D297353CC}">
                <c16:uniqueId val="{00000003-8D20-BA46-8298-BB6000017175}"/>
              </c:ext>
            </c:extLst>
          </c:dPt>
          <c:cat>
            <c:strRef>
              <c:f>Sheet1!$A$2:$A$3</c:f>
              <c:strCache>
                <c:ptCount val="2"/>
                <c:pt idx="0">
                  <c:v>1st Qtr</c:v>
                </c:pt>
                <c:pt idx="1">
                  <c:v>2nd Qtr</c:v>
                </c:pt>
              </c:strCache>
            </c:strRef>
          </c:cat>
          <c:val>
            <c:numRef>
              <c:f>Sheet1!$B$2:$B$3</c:f>
              <c:numCache>
                <c:formatCode>General</c:formatCode>
                <c:ptCount val="2"/>
                <c:pt idx="0">
                  <c:v>59</c:v>
                </c:pt>
                <c:pt idx="1">
                  <c:v>41</c:v>
                </c:pt>
              </c:numCache>
            </c:numRef>
          </c:val>
          <c:extLst>
            <c:ext xmlns:c16="http://schemas.microsoft.com/office/drawing/2014/chart" uri="{C3380CC4-5D6E-409C-BE32-E72D297353CC}">
              <c16:uniqueId val="{00000004-8D20-BA46-8298-BB6000017175}"/>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7030A0"/>
              </a:solidFill>
            </c:spPr>
            <c:extLst>
              <c:ext xmlns:c16="http://schemas.microsoft.com/office/drawing/2014/chart" uri="{C3380CC4-5D6E-409C-BE32-E72D297353CC}">
                <c16:uniqueId val="{00000001-3A1D-C643-BD4E-B40E9FA99F59}"/>
              </c:ext>
            </c:extLst>
          </c:dPt>
          <c:dPt>
            <c:idx val="1"/>
            <c:bubble3D val="0"/>
            <c:spPr>
              <a:solidFill>
                <a:srgbClr val="7F7F7F">
                  <a:alpha val="30000"/>
                </a:srgbClr>
              </a:solidFill>
            </c:spPr>
            <c:extLst>
              <c:ext xmlns:c16="http://schemas.microsoft.com/office/drawing/2014/chart" uri="{C3380CC4-5D6E-409C-BE32-E72D297353CC}">
                <c16:uniqueId val="{00000003-3A1D-C643-BD4E-B40E9FA99F59}"/>
              </c:ext>
            </c:extLst>
          </c:dPt>
          <c:cat>
            <c:strRef>
              <c:f>Sheet1!$A$2:$A$3</c:f>
              <c:strCache>
                <c:ptCount val="2"/>
                <c:pt idx="0">
                  <c:v>1st Qtr</c:v>
                </c:pt>
                <c:pt idx="1">
                  <c:v>2nd Qtr</c:v>
                </c:pt>
              </c:strCache>
            </c:strRef>
          </c:cat>
          <c:val>
            <c:numRef>
              <c:f>Sheet1!$B$2:$B$3</c:f>
              <c:numCache>
                <c:formatCode>General</c:formatCode>
                <c:ptCount val="2"/>
                <c:pt idx="0">
                  <c:v>39</c:v>
                </c:pt>
                <c:pt idx="1">
                  <c:v>61</c:v>
                </c:pt>
              </c:numCache>
            </c:numRef>
          </c:val>
          <c:extLst>
            <c:ext xmlns:c16="http://schemas.microsoft.com/office/drawing/2014/chart" uri="{C3380CC4-5D6E-409C-BE32-E72D297353CC}">
              <c16:uniqueId val="{00000004-3A1D-C643-BD4E-B40E9FA99F59}"/>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EE1450"/>
              </a:solidFill>
            </c:spPr>
            <c:extLst>
              <c:ext xmlns:c16="http://schemas.microsoft.com/office/drawing/2014/chart" uri="{C3380CC4-5D6E-409C-BE32-E72D297353CC}">
                <c16:uniqueId val="{00000001-DB6B-3A4B-BF34-F42518C44CA8}"/>
              </c:ext>
            </c:extLst>
          </c:dPt>
          <c:dPt>
            <c:idx val="1"/>
            <c:bubble3D val="0"/>
            <c:spPr>
              <a:solidFill>
                <a:srgbClr val="7F7F7F">
                  <a:alpha val="30000"/>
                </a:srgbClr>
              </a:solidFill>
            </c:spPr>
            <c:extLst>
              <c:ext xmlns:c16="http://schemas.microsoft.com/office/drawing/2014/chart" uri="{C3380CC4-5D6E-409C-BE32-E72D297353CC}">
                <c16:uniqueId val="{00000003-DB6B-3A4B-BF34-F42518C44CA8}"/>
              </c:ext>
            </c:extLst>
          </c:dPt>
          <c:cat>
            <c:strRef>
              <c:f>Sheet1!$A$2:$A$3</c:f>
              <c:strCache>
                <c:ptCount val="2"/>
                <c:pt idx="0">
                  <c:v>1st Qtr</c:v>
                </c:pt>
                <c:pt idx="1">
                  <c:v>2nd Qtr</c:v>
                </c:pt>
              </c:strCache>
            </c:strRef>
          </c:cat>
          <c:val>
            <c:numRef>
              <c:f>Sheet1!$B$2:$B$3</c:f>
              <c:numCache>
                <c:formatCode>General</c:formatCode>
                <c:ptCount val="2"/>
                <c:pt idx="0">
                  <c:v>77</c:v>
                </c:pt>
                <c:pt idx="1">
                  <c:v>23</c:v>
                </c:pt>
              </c:numCache>
            </c:numRef>
          </c:val>
          <c:extLst>
            <c:ext xmlns:c16="http://schemas.microsoft.com/office/drawing/2014/chart" uri="{C3380CC4-5D6E-409C-BE32-E72D297353CC}">
              <c16:uniqueId val="{00000004-DB6B-3A4B-BF34-F42518C44CA8}"/>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E5000"/>
              </a:solidFill>
            </c:spPr>
            <c:extLst>
              <c:ext xmlns:c16="http://schemas.microsoft.com/office/drawing/2014/chart" uri="{C3380CC4-5D6E-409C-BE32-E72D297353CC}">
                <c16:uniqueId val="{00000001-1952-2942-B60B-9223E0F708E9}"/>
              </c:ext>
            </c:extLst>
          </c:dPt>
          <c:dPt>
            <c:idx val="1"/>
            <c:bubble3D val="0"/>
            <c:spPr>
              <a:solidFill>
                <a:srgbClr val="7F7F7F">
                  <a:alpha val="30000"/>
                </a:srgbClr>
              </a:solidFill>
            </c:spPr>
            <c:extLst>
              <c:ext xmlns:c16="http://schemas.microsoft.com/office/drawing/2014/chart" uri="{C3380CC4-5D6E-409C-BE32-E72D297353CC}">
                <c16:uniqueId val="{00000003-1952-2942-B60B-9223E0F708E9}"/>
              </c:ext>
            </c:extLst>
          </c:dPt>
          <c:cat>
            <c:strRef>
              <c:f>Sheet1!$A$2:$A$3</c:f>
              <c:strCache>
                <c:ptCount val="2"/>
                <c:pt idx="0">
                  <c:v>1st Qtr</c:v>
                </c:pt>
                <c:pt idx="1">
                  <c:v>2nd Qtr</c:v>
                </c:pt>
              </c:strCache>
            </c:strRef>
          </c:cat>
          <c:val>
            <c:numRef>
              <c:f>Sheet1!$B$2:$B$3</c:f>
              <c:numCache>
                <c:formatCode>General</c:formatCode>
                <c:ptCount val="2"/>
                <c:pt idx="0">
                  <c:v>22</c:v>
                </c:pt>
                <c:pt idx="1">
                  <c:v>78</c:v>
                </c:pt>
              </c:numCache>
            </c:numRef>
          </c:val>
          <c:extLst>
            <c:ext xmlns:c16="http://schemas.microsoft.com/office/drawing/2014/chart" uri="{C3380CC4-5D6E-409C-BE32-E72D297353CC}">
              <c16:uniqueId val="{00000004-1952-2942-B60B-9223E0F708E9}"/>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A9D99E-3F83-4345-96E7-F3208700ED2A}" type="doc">
      <dgm:prSet loTypeId="urn:microsoft.com/office/officeart/2005/8/layout/arrow5" loCatId="" qsTypeId="urn:microsoft.com/office/officeart/2005/8/quickstyle/simple1" qsCatId="simple" csTypeId="urn:microsoft.com/office/officeart/2005/8/colors/accent1_2" csCatId="accent1" phldr="1"/>
      <dgm:spPr/>
      <dgm:t>
        <a:bodyPr/>
        <a:lstStyle/>
        <a:p>
          <a:endParaRPr lang="en-US"/>
        </a:p>
      </dgm:t>
    </dgm:pt>
    <dgm:pt modelId="{0B4AEAFC-A3E1-8D4D-8C7E-3FB38B7445BD}">
      <dgm:prSet phldrT="[Text]"/>
      <dgm:spPr>
        <a:solidFill>
          <a:srgbClr val="C00000"/>
        </a:solidFill>
      </dgm:spPr>
      <dgm:t>
        <a:bodyPr/>
        <a:lstStyle/>
        <a:p>
          <a:r>
            <a:rPr lang="en-US" dirty="0">
              <a:latin typeface="Franklin Gothic Book" panose="020B0503020102020204" pitchFamily="34" charset="0"/>
            </a:rPr>
            <a:t>Create demand among men for health services</a:t>
          </a:r>
        </a:p>
      </dgm:t>
    </dgm:pt>
    <dgm:pt modelId="{2F16E7E3-DCBC-CA49-9B7A-CBCF714E02BD}" type="parTrans" cxnId="{B9F8AE28-FBA6-D64B-B4D8-B168112E7FE2}">
      <dgm:prSet/>
      <dgm:spPr/>
      <dgm:t>
        <a:bodyPr/>
        <a:lstStyle/>
        <a:p>
          <a:endParaRPr lang="en-US"/>
        </a:p>
      </dgm:t>
    </dgm:pt>
    <dgm:pt modelId="{7273D2DE-ACB1-E545-B114-A5BAB4171052}" type="sibTrans" cxnId="{B9F8AE28-FBA6-D64B-B4D8-B168112E7FE2}">
      <dgm:prSet/>
      <dgm:spPr/>
      <dgm:t>
        <a:bodyPr/>
        <a:lstStyle/>
        <a:p>
          <a:endParaRPr lang="en-US"/>
        </a:p>
      </dgm:t>
    </dgm:pt>
    <dgm:pt modelId="{33E6CF23-5F1E-5D40-A448-20725E030A69}">
      <dgm:prSet phldrT="[Text]"/>
      <dgm:spPr>
        <a:solidFill>
          <a:srgbClr val="105CAA"/>
        </a:solidFill>
      </dgm:spPr>
      <dgm:t>
        <a:bodyPr/>
        <a:lstStyle/>
        <a:p>
          <a:r>
            <a:rPr lang="en-US" dirty="0">
              <a:latin typeface="Franklin Gothic Book" panose="020B0503020102020204" pitchFamily="34" charset="0"/>
            </a:rPr>
            <a:t>Adapt health services for men</a:t>
          </a:r>
        </a:p>
      </dgm:t>
    </dgm:pt>
    <dgm:pt modelId="{2205CE46-EF2B-3246-89A2-53176F3EE08F}" type="sibTrans" cxnId="{4F49BE7E-62B9-F64F-AD25-3DF299606FFA}">
      <dgm:prSet/>
      <dgm:spPr/>
      <dgm:t>
        <a:bodyPr/>
        <a:lstStyle/>
        <a:p>
          <a:endParaRPr lang="en-US"/>
        </a:p>
      </dgm:t>
    </dgm:pt>
    <dgm:pt modelId="{E5518BF0-9E69-5A49-9FD3-EAFE81521895}" type="parTrans" cxnId="{4F49BE7E-62B9-F64F-AD25-3DF299606FFA}">
      <dgm:prSet/>
      <dgm:spPr/>
      <dgm:t>
        <a:bodyPr/>
        <a:lstStyle/>
        <a:p>
          <a:endParaRPr lang="en-US"/>
        </a:p>
      </dgm:t>
    </dgm:pt>
    <dgm:pt modelId="{908825DA-9D58-744E-8602-16489650DEEB}" type="pres">
      <dgm:prSet presAssocID="{4BA9D99E-3F83-4345-96E7-F3208700ED2A}" presName="diagram" presStyleCnt="0">
        <dgm:presLayoutVars>
          <dgm:dir/>
          <dgm:resizeHandles val="exact"/>
        </dgm:presLayoutVars>
      </dgm:prSet>
      <dgm:spPr/>
      <dgm:t>
        <a:bodyPr/>
        <a:lstStyle/>
        <a:p>
          <a:endParaRPr lang="en-US"/>
        </a:p>
      </dgm:t>
    </dgm:pt>
    <dgm:pt modelId="{D907D1DD-AED6-6A4D-8270-322093486604}" type="pres">
      <dgm:prSet presAssocID="{0B4AEAFC-A3E1-8D4D-8C7E-3FB38B7445BD}" presName="arrow" presStyleLbl="node1" presStyleIdx="0" presStyleCnt="2" custScaleY="100088">
        <dgm:presLayoutVars>
          <dgm:bulletEnabled val="1"/>
        </dgm:presLayoutVars>
      </dgm:prSet>
      <dgm:spPr/>
      <dgm:t>
        <a:bodyPr/>
        <a:lstStyle/>
        <a:p>
          <a:endParaRPr lang="en-US"/>
        </a:p>
      </dgm:t>
    </dgm:pt>
    <dgm:pt modelId="{C88B679D-2CF7-CC4F-A1B4-D72E7A5F0625}" type="pres">
      <dgm:prSet presAssocID="{33E6CF23-5F1E-5D40-A448-20725E030A69}" presName="arrow" presStyleLbl="node1" presStyleIdx="1" presStyleCnt="2" custScaleY="100207">
        <dgm:presLayoutVars>
          <dgm:bulletEnabled val="1"/>
        </dgm:presLayoutVars>
      </dgm:prSet>
      <dgm:spPr/>
      <dgm:t>
        <a:bodyPr/>
        <a:lstStyle/>
        <a:p>
          <a:endParaRPr lang="en-US"/>
        </a:p>
      </dgm:t>
    </dgm:pt>
  </dgm:ptLst>
  <dgm:cxnLst>
    <dgm:cxn modelId="{4E1D616A-2CBB-6B46-8886-C403646B1A97}" type="presOf" srcId="{4BA9D99E-3F83-4345-96E7-F3208700ED2A}" destId="{908825DA-9D58-744E-8602-16489650DEEB}" srcOrd="0" destOrd="0" presId="urn:microsoft.com/office/officeart/2005/8/layout/arrow5"/>
    <dgm:cxn modelId="{B9F8AE28-FBA6-D64B-B4D8-B168112E7FE2}" srcId="{4BA9D99E-3F83-4345-96E7-F3208700ED2A}" destId="{0B4AEAFC-A3E1-8D4D-8C7E-3FB38B7445BD}" srcOrd="0" destOrd="0" parTransId="{2F16E7E3-DCBC-CA49-9B7A-CBCF714E02BD}" sibTransId="{7273D2DE-ACB1-E545-B114-A5BAB4171052}"/>
    <dgm:cxn modelId="{329A1FAC-F822-5049-85A0-A966FA673A46}" type="presOf" srcId="{33E6CF23-5F1E-5D40-A448-20725E030A69}" destId="{C88B679D-2CF7-CC4F-A1B4-D72E7A5F0625}" srcOrd="0" destOrd="0" presId="urn:microsoft.com/office/officeart/2005/8/layout/arrow5"/>
    <dgm:cxn modelId="{CF61A982-262C-7F40-B60F-4DD432EB7CCC}" type="presOf" srcId="{0B4AEAFC-A3E1-8D4D-8C7E-3FB38B7445BD}" destId="{D907D1DD-AED6-6A4D-8270-322093486604}" srcOrd="0" destOrd="0" presId="urn:microsoft.com/office/officeart/2005/8/layout/arrow5"/>
    <dgm:cxn modelId="{4F49BE7E-62B9-F64F-AD25-3DF299606FFA}" srcId="{4BA9D99E-3F83-4345-96E7-F3208700ED2A}" destId="{33E6CF23-5F1E-5D40-A448-20725E030A69}" srcOrd="1" destOrd="0" parTransId="{E5518BF0-9E69-5A49-9FD3-EAFE81521895}" sibTransId="{2205CE46-EF2B-3246-89A2-53176F3EE08F}"/>
    <dgm:cxn modelId="{DA8B6DEA-C8A6-554E-973C-48B883D6BE21}" type="presParOf" srcId="{908825DA-9D58-744E-8602-16489650DEEB}" destId="{D907D1DD-AED6-6A4D-8270-322093486604}" srcOrd="0" destOrd="0" presId="urn:microsoft.com/office/officeart/2005/8/layout/arrow5"/>
    <dgm:cxn modelId="{2A054749-FDF3-C247-A4B7-3A14EBECED80}" type="presParOf" srcId="{908825DA-9D58-744E-8602-16489650DEEB}" destId="{C88B679D-2CF7-CC4F-A1B4-D72E7A5F0625}"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A9D99E-3F83-4345-96E7-F3208700ED2A}" type="doc">
      <dgm:prSet loTypeId="urn:microsoft.com/office/officeart/2005/8/layout/arrow5" loCatId="" qsTypeId="urn:microsoft.com/office/officeart/2005/8/quickstyle/simple1" qsCatId="simple" csTypeId="urn:microsoft.com/office/officeart/2005/8/colors/accent1_2" csCatId="accent1" phldr="1"/>
      <dgm:spPr/>
      <dgm:t>
        <a:bodyPr/>
        <a:lstStyle/>
        <a:p>
          <a:endParaRPr lang="en-US"/>
        </a:p>
      </dgm:t>
    </dgm:pt>
    <dgm:pt modelId="{0B4AEAFC-A3E1-8D4D-8C7E-3FB38B7445BD}">
      <dgm:prSet phldrT="[Text]"/>
      <dgm:spPr>
        <a:solidFill>
          <a:schemeClr val="bg1"/>
        </a:solidFill>
      </dgm:spPr>
      <dgm:t>
        <a:bodyPr/>
        <a:lstStyle/>
        <a:p>
          <a:r>
            <a:rPr lang="en-US" dirty="0"/>
            <a:t>Create demand among men for health services</a:t>
          </a:r>
        </a:p>
      </dgm:t>
    </dgm:pt>
    <dgm:pt modelId="{2F16E7E3-DCBC-CA49-9B7A-CBCF714E02BD}" type="parTrans" cxnId="{B9F8AE28-FBA6-D64B-B4D8-B168112E7FE2}">
      <dgm:prSet/>
      <dgm:spPr/>
      <dgm:t>
        <a:bodyPr/>
        <a:lstStyle/>
        <a:p>
          <a:endParaRPr lang="en-US"/>
        </a:p>
      </dgm:t>
    </dgm:pt>
    <dgm:pt modelId="{7273D2DE-ACB1-E545-B114-A5BAB4171052}" type="sibTrans" cxnId="{B9F8AE28-FBA6-D64B-B4D8-B168112E7FE2}">
      <dgm:prSet/>
      <dgm:spPr/>
      <dgm:t>
        <a:bodyPr/>
        <a:lstStyle/>
        <a:p>
          <a:endParaRPr lang="en-US"/>
        </a:p>
      </dgm:t>
    </dgm:pt>
    <dgm:pt modelId="{33E6CF23-5F1E-5D40-A448-20725E030A69}">
      <dgm:prSet phldrT="[Text]"/>
      <dgm:spPr>
        <a:solidFill>
          <a:srgbClr val="105CAA"/>
        </a:solidFill>
      </dgm:spPr>
      <dgm:t>
        <a:bodyPr/>
        <a:lstStyle/>
        <a:p>
          <a:r>
            <a:rPr lang="en-US" dirty="0">
              <a:latin typeface="Franklin Gothic Book" panose="020B0503020102020204" pitchFamily="34" charset="0"/>
            </a:rPr>
            <a:t>Adapt health services for men</a:t>
          </a:r>
        </a:p>
      </dgm:t>
    </dgm:pt>
    <dgm:pt modelId="{2205CE46-EF2B-3246-89A2-53176F3EE08F}" type="sibTrans" cxnId="{4F49BE7E-62B9-F64F-AD25-3DF299606FFA}">
      <dgm:prSet/>
      <dgm:spPr/>
      <dgm:t>
        <a:bodyPr/>
        <a:lstStyle/>
        <a:p>
          <a:endParaRPr lang="en-US"/>
        </a:p>
      </dgm:t>
    </dgm:pt>
    <dgm:pt modelId="{E5518BF0-9E69-5A49-9FD3-EAFE81521895}" type="parTrans" cxnId="{4F49BE7E-62B9-F64F-AD25-3DF299606FFA}">
      <dgm:prSet/>
      <dgm:spPr/>
      <dgm:t>
        <a:bodyPr/>
        <a:lstStyle/>
        <a:p>
          <a:endParaRPr lang="en-US"/>
        </a:p>
      </dgm:t>
    </dgm:pt>
    <dgm:pt modelId="{908825DA-9D58-744E-8602-16489650DEEB}" type="pres">
      <dgm:prSet presAssocID="{4BA9D99E-3F83-4345-96E7-F3208700ED2A}" presName="diagram" presStyleCnt="0">
        <dgm:presLayoutVars>
          <dgm:dir/>
          <dgm:resizeHandles val="exact"/>
        </dgm:presLayoutVars>
      </dgm:prSet>
      <dgm:spPr/>
      <dgm:t>
        <a:bodyPr/>
        <a:lstStyle/>
        <a:p>
          <a:endParaRPr lang="en-US"/>
        </a:p>
      </dgm:t>
    </dgm:pt>
    <dgm:pt modelId="{D907D1DD-AED6-6A4D-8270-322093486604}" type="pres">
      <dgm:prSet presAssocID="{0B4AEAFC-A3E1-8D4D-8C7E-3FB38B7445BD}" presName="arrow" presStyleLbl="node1" presStyleIdx="0" presStyleCnt="2" custScaleY="100088">
        <dgm:presLayoutVars>
          <dgm:bulletEnabled val="1"/>
        </dgm:presLayoutVars>
      </dgm:prSet>
      <dgm:spPr/>
      <dgm:t>
        <a:bodyPr/>
        <a:lstStyle/>
        <a:p>
          <a:endParaRPr lang="en-US"/>
        </a:p>
      </dgm:t>
    </dgm:pt>
    <dgm:pt modelId="{C88B679D-2CF7-CC4F-A1B4-D72E7A5F0625}" type="pres">
      <dgm:prSet presAssocID="{33E6CF23-5F1E-5D40-A448-20725E030A69}" presName="arrow" presStyleLbl="node1" presStyleIdx="1" presStyleCnt="2">
        <dgm:presLayoutVars>
          <dgm:bulletEnabled val="1"/>
        </dgm:presLayoutVars>
      </dgm:prSet>
      <dgm:spPr/>
      <dgm:t>
        <a:bodyPr/>
        <a:lstStyle/>
        <a:p>
          <a:endParaRPr lang="en-US"/>
        </a:p>
      </dgm:t>
    </dgm:pt>
  </dgm:ptLst>
  <dgm:cxnLst>
    <dgm:cxn modelId="{4E1D616A-2CBB-6B46-8886-C403646B1A97}" type="presOf" srcId="{4BA9D99E-3F83-4345-96E7-F3208700ED2A}" destId="{908825DA-9D58-744E-8602-16489650DEEB}" srcOrd="0" destOrd="0" presId="urn:microsoft.com/office/officeart/2005/8/layout/arrow5"/>
    <dgm:cxn modelId="{B9F8AE28-FBA6-D64B-B4D8-B168112E7FE2}" srcId="{4BA9D99E-3F83-4345-96E7-F3208700ED2A}" destId="{0B4AEAFC-A3E1-8D4D-8C7E-3FB38B7445BD}" srcOrd="0" destOrd="0" parTransId="{2F16E7E3-DCBC-CA49-9B7A-CBCF714E02BD}" sibTransId="{7273D2DE-ACB1-E545-B114-A5BAB4171052}"/>
    <dgm:cxn modelId="{329A1FAC-F822-5049-85A0-A966FA673A46}" type="presOf" srcId="{33E6CF23-5F1E-5D40-A448-20725E030A69}" destId="{C88B679D-2CF7-CC4F-A1B4-D72E7A5F0625}" srcOrd="0" destOrd="0" presId="urn:microsoft.com/office/officeart/2005/8/layout/arrow5"/>
    <dgm:cxn modelId="{CF61A982-262C-7F40-B60F-4DD432EB7CCC}" type="presOf" srcId="{0B4AEAFC-A3E1-8D4D-8C7E-3FB38B7445BD}" destId="{D907D1DD-AED6-6A4D-8270-322093486604}" srcOrd="0" destOrd="0" presId="urn:microsoft.com/office/officeart/2005/8/layout/arrow5"/>
    <dgm:cxn modelId="{4F49BE7E-62B9-F64F-AD25-3DF299606FFA}" srcId="{4BA9D99E-3F83-4345-96E7-F3208700ED2A}" destId="{33E6CF23-5F1E-5D40-A448-20725E030A69}" srcOrd="1" destOrd="0" parTransId="{E5518BF0-9E69-5A49-9FD3-EAFE81521895}" sibTransId="{2205CE46-EF2B-3246-89A2-53176F3EE08F}"/>
    <dgm:cxn modelId="{DA8B6DEA-C8A6-554E-973C-48B883D6BE21}" type="presParOf" srcId="{908825DA-9D58-744E-8602-16489650DEEB}" destId="{D907D1DD-AED6-6A4D-8270-322093486604}" srcOrd="0" destOrd="0" presId="urn:microsoft.com/office/officeart/2005/8/layout/arrow5"/>
    <dgm:cxn modelId="{2A054749-FDF3-C247-A4B7-3A14EBECED80}" type="presParOf" srcId="{908825DA-9D58-744E-8602-16489650DEEB}" destId="{C88B679D-2CF7-CC4F-A1B4-D72E7A5F0625}"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7D1DD-AED6-6A4D-8270-322093486604}">
      <dsp:nvSpPr>
        <dsp:cNvPr id="0" name=""/>
        <dsp:cNvSpPr/>
      </dsp:nvSpPr>
      <dsp:spPr>
        <a:xfrm rot="16200000">
          <a:off x="78" y="5357"/>
          <a:ext cx="4511278" cy="4515248"/>
        </a:xfrm>
        <a:prstGeom prst="downArrow">
          <a:avLst>
            <a:gd name="adj1" fmla="val 50000"/>
            <a:gd name="adj2" fmla="val 35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lvl="0" algn="ctr" defTabSz="1689100">
            <a:lnSpc>
              <a:spcPct val="90000"/>
            </a:lnSpc>
            <a:spcBef>
              <a:spcPct val="0"/>
            </a:spcBef>
            <a:spcAft>
              <a:spcPct val="35000"/>
            </a:spcAft>
          </a:pPr>
          <a:r>
            <a:rPr lang="en-US" sz="3800" kern="1200" dirty="0">
              <a:latin typeface="Franklin Gothic Book" panose="020B0503020102020204" pitchFamily="34" charset="0"/>
            </a:rPr>
            <a:t>Create demand among men for health services</a:t>
          </a:r>
        </a:p>
      </dsp:txBody>
      <dsp:txXfrm rot="5400000">
        <a:off x="-1906" y="1135160"/>
        <a:ext cx="3725774" cy="2255639"/>
      </dsp:txXfrm>
    </dsp:sp>
    <dsp:sp modelId="{C88B679D-2CF7-CC4F-A1B4-D72E7A5F0625}">
      <dsp:nvSpPr>
        <dsp:cNvPr id="0" name=""/>
        <dsp:cNvSpPr/>
      </dsp:nvSpPr>
      <dsp:spPr>
        <a:xfrm rot="5400000">
          <a:off x="6461443" y="2673"/>
          <a:ext cx="4511278" cy="4520616"/>
        </a:xfrm>
        <a:prstGeom prst="downArrow">
          <a:avLst>
            <a:gd name="adj1" fmla="val 50000"/>
            <a:gd name="adj2" fmla="val 35000"/>
          </a:avLst>
        </a:prstGeom>
        <a:solidFill>
          <a:srgbClr val="105C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lvl="0" algn="ctr" defTabSz="1689100">
            <a:lnSpc>
              <a:spcPct val="90000"/>
            </a:lnSpc>
            <a:spcBef>
              <a:spcPct val="0"/>
            </a:spcBef>
            <a:spcAft>
              <a:spcPct val="35000"/>
            </a:spcAft>
          </a:pPr>
          <a:r>
            <a:rPr lang="en-US" sz="3800" kern="1200" dirty="0">
              <a:latin typeface="Franklin Gothic Book" panose="020B0503020102020204" pitchFamily="34" charset="0"/>
            </a:rPr>
            <a:t>Adapt health services for men</a:t>
          </a:r>
        </a:p>
      </dsp:txBody>
      <dsp:txXfrm rot="-5400000">
        <a:off x="7246249" y="1135162"/>
        <a:ext cx="3731142" cy="22556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7D1DD-AED6-6A4D-8270-322093486604}">
      <dsp:nvSpPr>
        <dsp:cNvPr id="0" name=""/>
        <dsp:cNvSpPr/>
      </dsp:nvSpPr>
      <dsp:spPr>
        <a:xfrm rot="16200000">
          <a:off x="554" y="2676"/>
          <a:ext cx="4516635" cy="4520610"/>
        </a:xfrm>
        <a:prstGeom prst="downArrow">
          <a:avLst>
            <a:gd name="adj1" fmla="val 50000"/>
            <a:gd name="adj2" fmla="val 35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lvl="0" algn="ctr" defTabSz="1733550">
            <a:lnSpc>
              <a:spcPct val="90000"/>
            </a:lnSpc>
            <a:spcBef>
              <a:spcPct val="0"/>
            </a:spcBef>
            <a:spcAft>
              <a:spcPct val="35000"/>
            </a:spcAft>
          </a:pPr>
          <a:r>
            <a:rPr lang="en-US" sz="3900" kern="1200" dirty="0"/>
            <a:t>Create demand among men for health services</a:t>
          </a:r>
        </a:p>
      </dsp:txBody>
      <dsp:txXfrm rot="5400000">
        <a:off x="-1433" y="1133822"/>
        <a:ext cx="3730199" cy="2258317"/>
      </dsp:txXfrm>
    </dsp:sp>
    <dsp:sp modelId="{C88B679D-2CF7-CC4F-A1B4-D72E7A5F0625}">
      <dsp:nvSpPr>
        <dsp:cNvPr id="0" name=""/>
        <dsp:cNvSpPr/>
      </dsp:nvSpPr>
      <dsp:spPr>
        <a:xfrm rot="5400000">
          <a:off x="6455609" y="4663"/>
          <a:ext cx="4516635" cy="4516635"/>
        </a:xfrm>
        <a:prstGeom prst="downArrow">
          <a:avLst>
            <a:gd name="adj1" fmla="val 50000"/>
            <a:gd name="adj2" fmla="val 35000"/>
          </a:avLst>
        </a:prstGeom>
        <a:solidFill>
          <a:srgbClr val="105C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lvl="0" algn="ctr" defTabSz="1733550">
            <a:lnSpc>
              <a:spcPct val="90000"/>
            </a:lnSpc>
            <a:spcBef>
              <a:spcPct val="0"/>
            </a:spcBef>
            <a:spcAft>
              <a:spcPct val="35000"/>
            </a:spcAft>
          </a:pPr>
          <a:r>
            <a:rPr lang="en-US" sz="3900" kern="1200" dirty="0">
              <a:latin typeface="Franklin Gothic Book" panose="020B0503020102020204" pitchFamily="34" charset="0"/>
            </a:rPr>
            <a:t>Adapt health services for men</a:t>
          </a:r>
        </a:p>
      </dsp:txBody>
      <dsp:txXfrm rot="-5400000">
        <a:off x="7246021" y="1133822"/>
        <a:ext cx="3726224" cy="2258317"/>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A625521-94A0-460B-B873-2E433DA52D80}" type="datetimeFigureOut">
              <a:rPr lang="en-GB" smtClean="0"/>
              <a:t>23/07/2019</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DFDDCCF-4F6E-433A-B627-E700498FE5DF}" type="slidenum">
              <a:rPr lang="en-GB" smtClean="0"/>
              <a:t>‹#›</a:t>
            </a:fld>
            <a:endParaRPr lang="en-GB"/>
          </a:p>
        </p:txBody>
      </p:sp>
    </p:spTree>
    <p:extLst>
      <p:ext uri="{BB962C8B-B14F-4D97-AF65-F5344CB8AC3E}">
        <p14:creationId xmlns:p14="http://schemas.microsoft.com/office/powerpoint/2010/main" val="1426996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FB987997-0B89-40EC-854A-28FA50216636}" type="datetimeFigureOut">
              <a:rPr lang="en-ZA" smtClean="0"/>
              <a:t>2019/07/23</a:t>
            </a:fld>
            <a:endParaRPr lang="en-ZA"/>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C3D82931-D98B-445A-88B7-0C4F91616003}" type="slidenum">
              <a:rPr lang="en-ZA" smtClean="0"/>
              <a:t>‹#›</a:t>
            </a:fld>
            <a:endParaRPr lang="en-ZA"/>
          </a:p>
        </p:txBody>
      </p:sp>
    </p:spTree>
    <p:extLst>
      <p:ext uri="{BB962C8B-B14F-4D97-AF65-F5344CB8AC3E}">
        <p14:creationId xmlns:p14="http://schemas.microsoft.com/office/powerpoint/2010/main" val="1533343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Convened by IAS and partners</a:t>
            </a:r>
          </a:p>
          <a:p>
            <a:r>
              <a:rPr lang="en-GB" dirty="0"/>
              <a:t>150 delegates from communities, national networks of people living with HIV, global normative agencies, funders, implementing partners and researchers</a:t>
            </a:r>
          </a:p>
          <a:p>
            <a:r>
              <a:rPr lang="en-GB" dirty="0"/>
              <a:t>Programme designed by a group of people </a:t>
            </a:r>
          </a:p>
          <a:p>
            <a:endParaRPr lang="en-GB" dirty="0"/>
          </a:p>
          <a:p>
            <a:r>
              <a:rPr lang="en-GB" dirty="0" err="1"/>
              <a:t>Keletso</a:t>
            </a:r>
            <a:r>
              <a:rPr lang="en-GB" dirty="0"/>
              <a:t> </a:t>
            </a:r>
            <a:r>
              <a:rPr lang="en-GB" dirty="0" err="1"/>
              <a:t>Makofane</a:t>
            </a:r>
            <a:r>
              <a:rPr lang="en-GB" dirty="0"/>
              <a:t> - </a:t>
            </a:r>
            <a:r>
              <a:rPr lang="en-GB" sz="1200" kern="1200" dirty="0">
                <a:solidFill>
                  <a:schemeClr val="tx1"/>
                </a:solidFill>
                <a:effectLst/>
                <a:latin typeface="+mn-lt"/>
                <a:ea typeface="+mn-ea"/>
                <a:cs typeface="+mn-cs"/>
              </a:rPr>
              <a:t>Acknowledge patriarchy, sexism and the humanity of men where the are</a:t>
            </a:r>
            <a:endParaRPr lang="en-ZA"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Can’t afford to speak about men as if it’s a monolithic group</a:t>
            </a:r>
            <a:endParaRPr lang="en-ZA" sz="1200" kern="1200" dirty="0">
              <a:solidFill>
                <a:schemeClr val="tx1"/>
              </a:solidFill>
              <a:effectLst/>
              <a:latin typeface="+mn-lt"/>
              <a:ea typeface="+mn-ea"/>
              <a:cs typeface="+mn-cs"/>
            </a:endParaRPr>
          </a:p>
          <a:p>
            <a:endParaRPr lang="en-GB" dirty="0"/>
          </a:p>
          <a:p>
            <a:endParaRPr lang="en-GB" dirty="0"/>
          </a:p>
          <a:p>
            <a:r>
              <a:rPr lang="en-GB" dirty="0"/>
              <a:t>Discuss health systems changes or adaptations that should be considered to </a:t>
            </a:r>
            <a:r>
              <a:rPr lang="en-GB" b="1" dirty="0"/>
              <a:t>better reach men where they are</a:t>
            </a:r>
            <a:r>
              <a:rPr lang="en-GB" dirty="0"/>
              <a:t>.  </a:t>
            </a:r>
          </a:p>
          <a:p>
            <a:r>
              <a:rPr lang="en-GB" b="1" dirty="0"/>
              <a:t>Avoid the frames </a:t>
            </a:r>
            <a:r>
              <a:rPr lang="en-GB" dirty="0"/>
              <a:t>of “men as a problem” or  “how to change men”.  </a:t>
            </a:r>
            <a:endParaRPr lang="en-ZA" dirty="0"/>
          </a:p>
          <a:p>
            <a:r>
              <a:rPr lang="en-GB" b="1" dirty="0"/>
              <a:t>Focus on interventions to reach men and improve men’s health as an end in itself, </a:t>
            </a:r>
            <a:r>
              <a:rPr lang="en-GB" dirty="0"/>
              <a:t>rather than interventions to reach men as a means of improving outcomes for women or addressing other social issues.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Acknowledge patriarchy, sexism and the humanity of men where the are</a:t>
            </a:r>
            <a:endParaRPr lang="en-ZA"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Can’t afford to speak about men as if it’s a monolithic group</a:t>
            </a:r>
            <a:endParaRPr lang="en-Z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C3D82931-D98B-445A-88B7-0C4F91616003}" type="slidenum">
              <a:rPr lang="en-ZA" smtClean="0"/>
              <a:t>1</a:t>
            </a:fld>
            <a:endParaRPr lang="en-ZA"/>
          </a:p>
        </p:txBody>
      </p:sp>
    </p:spTree>
    <p:extLst>
      <p:ext uri="{BB962C8B-B14F-4D97-AF65-F5344CB8AC3E}">
        <p14:creationId xmlns:p14="http://schemas.microsoft.com/office/powerpoint/2010/main" val="1432667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We heard from Philip </a:t>
            </a:r>
            <a:r>
              <a:rPr lang="en-ZA" dirty="0" err="1"/>
              <a:t>Nyakwama</a:t>
            </a:r>
            <a:r>
              <a:rPr lang="en-ZA" dirty="0"/>
              <a:t> from men against aids in Kenya that often it’s women who hold the information and men who hold the power and make the </a:t>
            </a:r>
            <a:r>
              <a:rPr lang="en-ZA" dirty="0" err="1"/>
              <a:t>decions</a:t>
            </a: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U=U</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Knowledge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What men can expect</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Utilization of male champions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endParaRPr lang="en-ZA" dirty="0"/>
          </a:p>
        </p:txBody>
      </p:sp>
      <p:sp>
        <p:nvSpPr>
          <p:cNvPr id="4" name="Slide Number Placeholder 3"/>
          <p:cNvSpPr>
            <a:spLocks noGrp="1"/>
          </p:cNvSpPr>
          <p:nvPr>
            <p:ph type="sldNum" sz="quarter" idx="5"/>
          </p:nvPr>
        </p:nvSpPr>
        <p:spPr/>
        <p:txBody>
          <a:bodyPr/>
          <a:lstStyle/>
          <a:p>
            <a:fld id="{C3D82931-D98B-445A-88B7-0C4F91616003}" type="slidenum">
              <a:rPr lang="en-ZA" smtClean="0"/>
              <a:t>10</a:t>
            </a:fld>
            <a:endParaRPr lang="en-ZA"/>
          </a:p>
        </p:txBody>
      </p:sp>
    </p:spTree>
    <p:extLst>
      <p:ext uri="{BB962C8B-B14F-4D97-AF65-F5344CB8AC3E}">
        <p14:creationId xmlns:p14="http://schemas.microsoft.com/office/powerpoint/2010/main" val="2517835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second piece of the puzzle involved how we adapt health services for men -  the common building blocks that came out from country best practices and research studies are reflected here:</a:t>
            </a:r>
          </a:p>
        </p:txBody>
      </p:sp>
      <p:sp>
        <p:nvSpPr>
          <p:cNvPr id="4" name="Slide Number Placeholder 3"/>
          <p:cNvSpPr>
            <a:spLocks noGrp="1"/>
          </p:cNvSpPr>
          <p:nvPr>
            <p:ph type="sldNum" sz="quarter" idx="5"/>
          </p:nvPr>
        </p:nvSpPr>
        <p:spPr/>
        <p:txBody>
          <a:bodyPr/>
          <a:lstStyle/>
          <a:p>
            <a:fld id="{C3D82931-D98B-445A-88B7-0C4F91616003}" type="slidenum">
              <a:rPr lang="en-ZA" smtClean="0"/>
              <a:t>11</a:t>
            </a:fld>
            <a:endParaRPr lang="en-ZA"/>
          </a:p>
        </p:txBody>
      </p:sp>
    </p:spTree>
    <p:extLst>
      <p:ext uri="{BB962C8B-B14F-4D97-AF65-F5344CB8AC3E}">
        <p14:creationId xmlns:p14="http://schemas.microsoft.com/office/powerpoint/2010/main" val="1745174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WHEN:  </a:t>
            </a:r>
            <a:r>
              <a:rPr lang="en-US" b="1" dirty="0" err="1">
                <a:solidFill>
                  <a:schemeClr val="tx1"/>
                </a:solidFill>
              </a:rPr>
              <a:t>Zwakala</a:t>
            </a:r>
            <a:r>
              <a:rPr lang="en-US" b="1" dirty="0">
                <a:solidFill>
                  <a:schemeClr val="tx1"/>
                </a:solidFill>
              </a:rPr>
              <a:t> </a:t>
            </a:r>
            <a:r>
              <a:rPr lang="en-US" b="1" dirty="0" err="1">
                <a:solidFill>
                  <a:schemeClr val="tx1"/>
                </a:solidFill>
              </a:rPr>
              <a:t>Ndoda</a:t>
            </a:r>
            <a:r>
              <a:rPr lang="en-US" b="1" dirty="0">
                <a:solidFill>
                  <a:schemeClr val="tx1"/>
                </a:solidFill>
              </a:rPr>
              <a:t>: </a:t>
            </a:r>
            <a:r>
              <a:rPr lang="en-US" sz="2800" b="1" dirty="0">
                <a:solidFill>
                  <a:schemeClr val="tx1"/>
                </a:solidFill>
              </a:rPr>
              <a:t>&lt;10% utilization before noon, Peak utilization (59%) after 3pm</a:t>
            </a:r>
          </a:p>
          <a:p>
            <a:r>
              <a:rPr lang="en-US" b="1" dirty="0">
                <a:solidFill>
                  <a:schemeClr val="tx1"/>
                </a:solidFill>
              </a:rPr>
              <a:t>MSF, </a:t>
            </a:r>
            <a:r>
              <a:rPr lang="en-US" b="1" dirty="0" err="1">
                <a:solidFill>
                  <a:schemeClr val="tx1"/>
                </a:solidFill>
              </a:rPr>
              <a:t>PopART</a:t>
            </a:r>
            <a:r>
              <a:rPr lang="en-US" b="1" dirty="0">
                <a:solidFill>
                  <a:schemeClr val="tx1"/>
                </a:solidFill>
              </a:rPr>
              <a:t> and Lesotho Ministry of health men’s clinic provided extended and weekend hours – policy barrier!</a:t>
            </a:r>
            <a:endParaRPr lang="en-ZA" dirty="0"/>
          </a:p>
          <a:p>
            <a:endParaRPr lang="en-ZA" dirty="0"/>
          </a:p>
          <a:p>
            <a:endParaRPr lang="en-US" dirty="0"/>
          </a:p>
        </p:txBody>
      </p:sp>
      <p:sp>
        <p:nvSpPr>
          <p:cNvPr id="4" name="Slide Number Placeholder 3"/>
          <p:cNvSpPr>
            <a:spLocks noGrp="1"/>
          </p:cNvSpPr>
          <p:nvPr>
            <p:ph type="sldNum" sz="quarter" idx="5"/>
          </p:nvPr>
        </p:nvSpPr>
        <p:spPr/>
        <p:txBody>
          <a:bodyPr/>
          <a:lstStyle/>
          <a:p>
            <a:fld id="{C3D82931-D98B-445A-88B7-0C4F91616003}" type="slidenum">
              <a:rPr lang="en-ZA" smtClean="0"/>
              <a:t>12</a:t>
            </a:fld>
            <a:endParaRPr lang="en-ZA"/>
          </a:p>
        </p:txBody>
      </p:sp>
    </p:spTree>
    <p:extLst>
      <p:ext uri="{BB962C8B-B14F-4D97-AF65-F5344CB8AC3E}">
        <p14:creationId xmlns:p14="http://schemas.microsoft.com/office/powerpoint/2010/main" val="2923397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Fewer men reach than women</a:t>
            </a:r>
          </a:p>
          <a:p>
            <a:pPr lvl="2"/>
            <a:r>
              <a:rPr lang="en-US" dirty="0"/>
              <a:t>1-year intervention – 23% men not contacted compared to 10% of women</a:t>
            </a:r>
          </a:p>
          <a:p>
            <a:pPr lvl="1"/>
            <a:r>
              <a:rPr lang="en-US" dirty="0"/>
              <a:t>Lower consent from men than women</a:t>
            </a:r>
          </a:p>
          <a:p>
            <a:pPr lvl="2"/>
            <a:r>
              <a:rPr lang="en-US" dirty="0"/>
              <a:t>91% of women consented to intervention compared to 83% of men </a:t>
            </a:r>
            <a:r>
              <a:rPr lang="en-US" b="1" dirty="0">
                <a:solidFill>
                  <a:schemeClr val="accent1"/>
                </a:solidFill>
              </a:rPr>
              <a:t>Hub provided testing to 38% of men missed by home-based service delivery</a:t>
            </a:r>
            <a:endParaRPr lang="en-US" dirty="0">
              <a:solidFill>
                <a:schemeClr val="accent1"/>
              </a:solidFill>
            </a:endParaRPr>
          </a:p>
          <a:p>
            <a:endParaRPr lang="en-US" dirty="0"/>
          </a:p>
          <a:p>
            <a:r>
              <a:rPr lang="en-US" dirty="0"/>
              <a:t>But also we are expecting 6 visits to the facility in the first 6 months on treatment –and in Malawi, this equates to 40 hours – which is not going to support adherence</a:t>
            </a:r>
          </a:p>
        </p:txBody>
      </p:sp>
      <p:sp>
        <p:nvSpPr>
          <p:cNvPr id="4" name="Slide Number Placeholder 3"/>
          <p:cNvSpPr>
            <a:spLocks noGrp="1"/>
          </p:cNvSpPr>
          <p:nvPr>
            <p:ph type="sldNum" sz="quarter" idx="5"/>
          </p:nvPr>
        </p:nvSpPr>
        <p:spPr/>
        <p:txBody>
          <a:bodyPr/>
          <a:lstStyle/>
          <a:p>
            <a:fld id="{C3D82931-D98B-445A-88B7-0C4F91616003}" type="slidenum">
              <a:rPr lang="en-ZA" smtClean="0"/>
              <a:t>13</a:t>
            </a:fld>
            <a:endParaRPr lang="en-ZA"/>
          </a:p>
        </p:txBody>
      </p:sp>
    </p:spTree>
    <p:extLst>
      <p:ext uri="{BB962C8B-B14F-4D97-AF65-F5344CB8AC3E}">
        <p14:creationId xmlns:p14="http://schemas.microsoft.com/office/powerpoint/2010/main" val="2181313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WHO – all studies found a segment of men wanted to be serviced by male service providers - </a:t>
            </a:r>
            <a:r>
              <a:rPr lang="en-GB" sz="1200" dirty="0"/>
              <a:t>Men need to hear from other men. Cause they’re more likely to hear men.”</a:t>
            </a:r>
          </a:p>
          <a:p>
            <a:endParaRPr lang="en-US" dirty="0"/>
          </a:p>
          <a:p>
            <a:r>
              <a:rPr lang="en-US" dirty="0"/>
              <a:t>Some men…</a:t>
            </a:r>
          </a:p>
        </p:txBody>
      </p:sp>
      <p:sp>
        <p:nvSpPr>
          <p:cNvPr id="4" name="Slide Number Placeholder 3"/>
          <p:cNvSpPr>
            <a:spLocks noGrp="1"/>
          </p:cNvSpPr>
          <p:nvPr>
            <p:ph type="sldNum" sz="quarter" idx="5"/>
          </p:nvPr>
        </p:nvSpPr>
        <p:spPr/>
        <p:txBody>
          <a:bodyPr/>
          <a:lstStyle/>
          <a:p>
            <a:fld id="{C3D82931-D98B-445A-88B7-0C4F91616003}" type="slidenum">
              <a:rPr lang="en-ZA" smtClean="0"/>
              <a:t>14</a:t>
            </a:fld>
            <a:endParaRPr lang="en-ZA"/>
          </a:p>
        </p:txBody>
      </p:sp>
    </p:spTree>
    <p:extLst>
      <p:ext uri="{BB962C8B-B14F-4D97-AF65-F5344CB8AC3E}">
        <p14:creationId xmlns:p14="http://schemas.microsoft.com/office/powerpoint/2010/main" val="4038762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WHAT:  best practices found that men preferred HIV services integrated within other wellness or sexual health services</a:t>
            </a:r>
          </a:p>
          <a:p>
            <a:r>
              <a:rPr lang="en-US" sz="1200" b="1" kern="1200" dirty="0">
                <a:solidFill>
                  <a:schemeClr val="tx1"/>
                </a:solidFill>
                <a:latin typeface="+mn-lt"/>
                <a:ea typeface="+mn-ea"/>
                <a:cs typeface="+mn-cs"/>
              </a:rPr>
              <a:t>And for testing specifically valued the availability of HIVST for testing more confidentially in their own space with those they choose for support.</a:t>
            </a:r>
          </a:p>
          <a:p>
            <a:endParaRPr lang="en-ZA" dirty="0"/>
          </a:p>
          <a:p>
            <a:endParaRPr lang="en-US" dirty="0"/>
          </a:p>
        </p:txBody>
      </p:sp>
      <p:sp>
        <p:nvSpPr>
          <p:cNvPr id="4" name="Slide Number Placeholder 3"/>
          <p:cNvSpPr>
            <a:spLocks noGrp="1"/>
          </p:cNvSpPr>
          <p:nvPr>
            <p:ph type="sldNum" sz="quarter" idx="5"/>
          </p:nvPr>
        </p:nvSpPr>
        <p:spPr/>
        <p:txBody>
          <a:bodyPr/>
          <a:lstStyle/>
          <a:p>
            <a:fld id="{C3D82931-D98B-445A-88B7-0C4F91616003}" type="slidenum">
              <a:rPr lang="en-ZA" smtClean="0"/>
              <a:t>15</a:t>
            </a:fld>
            <a:endParaRPr lang="en-ZA"/>
          </a:p>
        </p:txBody>
      </p:sp>
    </p:spTree>
    <p:extLst>
      <p:ext uri="{BB962C8B-B14F-4D97-AF65-F5344CB8AC3E}">
        <p14:creationId xmlns:p14="http://schemas.microsoft.com/office/powerpoint/2010/main" val="3810247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critical features of HIV self testing that led to increased uptake of testing for men were that HIVST can address many of the barriers and challenges that men cite as reasons for not engaging – so we need to learn about other interventions that will also address these.</a:t>
            </a:r>
          </a:p>
          <a:p>
            <a:pPr marL="228600" indent="-228600">
              <a:buAutoNum type="arabicPeriod"/>
            </a:pPr>
            <a:endParaRPr lang="en-US" dirty="0"/>
          </a:p>
          <a:p>
            <a:pPr marL="228600" indent="-228600">
              <a:buAutoNum type="arabicPeriod"/>
            </a:pPr>
            <a:r>
              <a:rPr lang="en-US" dirty="0"/>
              <a:t>They can do it whenever (When)</a:t>
            </a:r>
          </a:p>
          <a:p>
            <a:pPr marL="228600" indent="-228600">
              <a:buAutoNum type="arabicPeriod"/>
            </a:pPr>
            <a:r>
              <a:rPr lang="en-US" dirty="0"/>
              <a:t>They can do it wherever (Where)</a:t>
            </a:r>
          </a:p>
          <a:p>
            <a:pPr marL="228600" indent="-228600">
              <a:buAutoNum type="arabicPeriod"/>
            </a:pPr>
            <a:r>
              <a:rPr lang="en-US" dirty="0"/>
              <a:t>Who – big issue on confidentially and service providers and control </a:t>
            </a:r>
          </a:p>
          <a:p>
            <a:endParaRPr lang="en-US" dirty="0"/>
          </a:p>
        </p:txBody>
      </p:sp>
      <p:sp>
        <p:nvSpPr>
          <p:cNvPr id="4" name="Slide Number Placeholder 3"/>
          <p:cNvSpPr>
            <a:spLocks noGrp="1"/>
          </p:cNvSpPr>
          <p:nvPr>
            <p:ph type="sldNum" sz="quarter" idx="5"/>
          </p:nvPr>
        </p:nvSpPr>
        <p:spPr/>
        <p:txBody>
          <a:bodyPr/>
          <a:lstStyle/>
          <a:p>
            <a:fld id="{C3D82931-D98B-445A-88B7-0C4F91616003}" type="slidenum">
              <a:rPr lang="en-ZA" smtClean="0"/>
              <a:t>16</a:t>
            </a:fld>
            <a:endParaRPr lang="en-ZA"/>
          </a:p>
        </p:txBody>
      </p:sp>
    </p:spTree>
    <p:extLst>
      <p:ext uri="{BB962C8B-B14F-4D97-AF65-F5344CB8AC3E}">
        <p14:creationId xmlns:p14="http://schemas.microsoft.com/office/powerpoint/2010/main" val="3139378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need to get to a point where we have equity</a:t>
            </a:r>
            <a:r>
              <a:rPr lang="en-ZA" dirty="0">
                <a:effectLst/>
              </a:rPr>
              <a:t> </a:t>
            </a:r>
            <a:endParaRPr lang="en-US" dirty="0"/>
          </a:p>
        </p:txBody>
      </p:sp>
      <p:sp>
        <p:nvSpPr>
          <p:cNvPr id="4" name="Slide Number Placeholder 3"/>
          <p:cNvSpPr>
            <a:spLocks noGrp="1"/>
          </p:cNvSpPr>
          <p:nvPr>
            <p:ph type="sldNum" sz="quarter" idx="5"/>
          </p:nvPr>
        </p:nvSpPr>
        <p:spPr/>
        <p:txBody>
          <a:bodyPr/>
          <a:lstStyle/>
          <a:p>
            <a:fld id="{C3D82931-D98B-445A-88B7-0C4F91616003}" type="slidenum">
              <a:rPr lang="en-ZA" smtClean="0"/>
              <a:t>17</a:t>
            </a:fld>
            <a:endParaRPr lang="en-ZA"/>
          </a:p>
        </p:txBody>
      </p:sp>
    </p:spTree>
    <p:extLst>
      <p:ext uri="{BB962C8B-B14F-4D97-AF65-F5344CB8AC3E}">
        <p14:creationId xmlns:p14="http://schemas.microsoft.com/office/powerpoint/2010/main" val="3205285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All presentation made throughout the day are available on the DSD website – a meeting summary will be available shortly</a:t>
            </a:r>
          </a:p>
          <a:p>
            <a:endParaRPr lang="en-ZA" dirty="0"/>
          </a:p>
        </p:txBody>
      </p:sp>
      <p:sp>
        <p:nvSpPr>
          <p:cNvPr id="4" name="Slide Number Placeholder 3"/>
          <p:cNvSpPr>
            <a:spLocks noGrp="1"/>
          </p:cNvSpPr>
          <p:nvPr>
            <p:ph type="sldNum" sz="quarter" idx="5"/>
          </p:nvPr>
        </p:nvSpPr>
        <p:spPr/>
        <p:txBody>
          <a:bodyPr/>
          <a:lstStyle/>
          <a:p>
            <a:fld id="{C3D82931-D98B-445A-88B7-0C4F91616003}" type="slidenum">
              <a:rPr lang="en-ZA" smtClean="0"/>
              <a:t>18</a:t>
            </a:fld>
            <a:endParaRPr lang="en-ZA"/>
          </a:p>
        </p:txBody>
      </p:sp>
    </p:spTree>
    <p:extLst>
      <p:ext uri="{BB962C8B-B14F-4D97-AF65-F5344CB8AC3E}">
        <p14:creationId xmlns:p14="http://schemas.microsoft.com/office/powerpoint/2010/main" val="273869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Men need our focus as they make up less than half of people living with HIV but account for 60% of HIV related mortality.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116A397-DCF6-4274-A7BD-CD6B7ACE0E2C}" type="slidenum">
              <a:rPr lang="en-GB" smtClean="0"/>
              <a:t>2</a:t>
            </a:fld>
            <a:endParaRPr lang="en-GB"/>
          </a:p>
        </p:txBody>
      </p:sp>
    </p:spTree>
    <p:extLst>
      <p:ext uri="{BB962C8B-B14F-4D97-AF65-F5344CB8AC3E}">
        <p14:creationId xmlns:p14="http://schemas.microsoft.com/office/powerpoint/2010/main" val="2737652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Professor Hawke spoke about what is needed to improve men’s health highlighting that </a:t>
            </a:r>
            <a:r>
              <a:rPr lang="en-GB" sz="1200" kern="1200" dirty="0">
                <a:solidFill>
                  <a:schemeClr val="tx1"/>
                </a:solidFill>
                <a:effectLst/>
                <a:latin typeface="+mn-lt"/>
                <a:ea typeface="+mn-ea"/>
                <a:cs typeface="+mn-cs"/>
              </a:rPr>
              <a:t>Men suffer a higher burden of disease, and die earlier than women do. Men’s life expectancy is lower in every country as compared to women. </a:t>
            </a:r>
            <a:endParaRPr lang="en-ZA" sz="1200" kern="1200" dirty="0">
              <a:solidFill>
                <a:schemeClr val="tx1"/>
              </a:solidFill>
              <a:effectLst/>
              <a:latin typeface="+mn-lt"/>
              <a:ea typeface="+mn-ea"/>
              <a:cs typeface="+mn-cs"/>
            </a:endParaRPr>
          </a:p>
          <a:p>
            <a:endParaRPr lang="en-GB" dirty="0"/>
          </a:p>
          <a:p>
            <a:r>
              <a:rPr lang="en-GB" dirty="0"/>
              <a:t> and identified 3 key areas: </a:t>
            </a:r>
          </a:p>
          <a:p>
            <a:r>
              <a:rPr lang="en-GB" dirty="0"/>
              <a:t>We need to stop talking about men vs women or men or women, talk about inclusivity and universality - shared risks, determinants and benefits of all of the work that we do. </a:t>
            </a:r>
            <a:endParaRPr lang="en-ZA" dirty="0"/>
          </a:p>
          <a:p>
            <a:r>
              <a:rPr lang="en-GB" dirty="0"/>
              <a:t>Away from sex disaggregated data to a gender analysis to understand why you’re seeing these differences</a:t>
            </a:r>
            <a:endParaRPr lang="en-ZA" dirty="0"/>
          </a:p>
          <a:p>
            <a:r>
              <a:rPr lang="en-GB" dirty="0"/>
              <a:t>Understanding that public health is a political process - driven by politics rather than evidence – we need to adjust our strategies to influencing the political paradigm. </a:t>
            </a:r>
          </a:p>
          <a:p>
            <a:endParaRPr lang="en-GB" dirty="0"/>
          </a:p>
          <a:p>
            <a:r>
              <a:rPr lang="en-GB" sz="1200" kern="1200" dirty="0">
                <a:solidFill>
                  <a:schemeClr val="tx1"/>
                </a:solidFill>
                <a:effectLst/>
                <a:latin typeface="+mn-lt"/>
                <a:ea typeface="+mn-ea"/>
                <a:cs typeface="+mn-cs"/>
              </a:rPr>
              <a:t>We need to be at least as politically aware as we are evidence aware – challenge us to acknowledge who is benefiting from the current set up</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We’ve had that evidence at our fingertips for decades. We have known about the differential life expectancies since the 17</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century. This is not a new dataset. </a:t>
            </a:r>
            <a:endParaRPr lang="en-ZA"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“evidence is the not basis on which policy is made’ What </a:t>
            </a:r>
            <a:endParaRPr lang="en-ZA"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we want to change the status quo, if we now want HIV programming to be inclusive and universal and have men and women on the agenda, we need to stop about thinking we need better evidence. And more that this is a political decision.” </a:t>
            </a:r>
            <a:endParaRPr lang="en-ZA" sz="1200" kern="1200" dirty="0">
              <a:solidFill>
                <a:schemeClr val="tx1"/>
              </a:solidFill>
              <a:effectLst/>
              <a:latin typeface="+mn-lt"/>
              <a:ea typeface="+mn-ea"/>
              <a:cs typeface="+mn-cs"/>
            </a:endParaRPr>
          </a:p>
          <a:p>
            <a:pPr algn="ctr"/>
            <a:endParaRPr lang="en-US" b="1" dirty="0"/>
          </a:p>
          <a:p>
            <a:pPr algn="ctr"/>
            <a:endParaRPr lang="en-US" dirty="0"/>
          </a:p>
          <a:p>
            <a:pPr algn="ctr"/>
            <a:endParaRPr lang="en-US" dirty="0"/>
          </a:p>
        </p:txBody>
      </p:sp>
      <p:sp>
        <p:nvSpPr>
          <p:cNvPr id="4" name="Slide Number Placeholder 3"/>
          <p:cNvSpPr>
            <a:spLocks noGrp="1"/>
          </p:cNvSpPr>
          <p:nvPr>
            <p:ph type="sldNum" sz="quarter" idx="5"/>
          </p:nvPr>
        </p:nvSpPr>
        <p:spPr/>
        <p:txBody>
          <a:bodyPr/>
          <a:lstStyle/>
          <a:p>
            <a:fld id="{C3D82931-D98B-445A-88B7-0C4F91616003}" type="slidenum">
              <a:rPr lang="en-ZA" smtClean="0"/>
              <a:t>3</a:t>
            </a:fld>
            <a:endParaRPr lang="en-ZA"/>
          </a:p>
        </p:txBody>
      </p:sp>
    </p:spTree>
    <p:extLst>
      <p:ext uri="{BB962C8B-B14F-4D97-AF65-F5344CB8AC3E}">
        <p14:creationId xmlns:p14="http://schemas.microsoft.com/office/powerpoint/2010/main" val="3583575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708025"/>
            <a:ext cx="6294437" cy="35417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Further PEPFAR data from Uganda showed where we diagnose men – 33% in TB services – late in their disease progressions compared with 55% of women identified through ante-natal services.  </a:t>
            </a:r>
          </a:p>
          <a:p>
            <a:r>
              <a:rPr lang="en-US" dirty="0"/>
              <a:t>So clearly – we need to work on have other entry points, joint entry points, for men and women to access to testing. And there have been some exciting data presented here at the conference on safer conception services and other opportunities to test.</a:t>
            </a:r>
          </a:p>
        </p:txBody>
      </p:sp>
      <p:sp>
        <p:nvSpPr>
          <p:cNvPr id="4" name="Header Placeholder 3"/>
          <p:cNvSpPr>
            <a:spLocks noGrp="1"/>
          </p:cNvSpPr>
          <p:nvPr>
            <p:ph type="hdr" sz="quarter" idx="10"/>
          </p:nvPr>
        </p:nvSpPr>
        <p:spPr/>
        <p:txBody>
          <a:bodyPr/>
          <a:lstStyle/>
          <a:p>
            <a:pPr defTabSz="948507">
              <a:defRPr/>
            </a:pPr>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algn="l" defTabSz="948507">
              <a:defRPr/>
            </a:pPr>
            <a:r>
              <a:rPr lang="en-US">
                <a:solidFill>
                  <a:prstClr val="black"/>
                </a:solidFill>
                <a:latin typeface="Calibri" panose="020F0502020204030204"/>
              </a:rPr>
              <a:t>Internal Use Only</a:t>
            </a:r>
          </a:p>
        </p:txBody>
      </p:sp>
      <p:sp>
        <p:nvSpPr>
          <p:cNvPr id="6" name="Slide Number Placeholder 5"/>
          <p:cNvSpPr>
            <a:spLocks noGrp="1"/>
          </p:cNvSpPr>
          <p:nvPr>
            <p:ph type="sldNum" sz="quarter" idx="12"/>
          </p:nvPr>
        </p:nvSpPr>
        <p:spPr/>
        <p:txBody>
          <a:bodyPr/>
          <a:lstStyle/>
          <a:p>
            <a:pPr defTabSz="948507">
              <a:defRPr/>
            </a:pPr>
            <a:fld id="{3244E33C-5E0A-4EB5-82AB-6E60B3D6A396}" type="slidenum">
              <a:rPr lang="en-US">
                <a:solidFill>
                  <a:prstClr val="black"/>
                </a:solidFill>
                <a:latin typeface="Calibri" panose="020F0502020204030204"/>
              </a:rPr>
              <a:pPr defTabSz="948507">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132551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We reflected on the new UNIADS report that shows the disparity in ART coverage between men and women – most stark in African regions – only the region we are meeting in today shows close to equal ART coverage between men and women.</a:t>
            </a:r>
          </a:p>
          <a:p>
            <a:endParaRPr lang="en-ZA" dirty="0"/>
          </a:p>
        </p:txBody>
      </p:sp>
      <p:sp>
        <p:nvSpPr>
          <p:cNvPr id="4" name="Slide Number Placeholder 3"/>
          <p:cNvSpPr>
            <a:spLocks noGrp="1"/>
          </p:cNvSpPr>
          <p:nvPr>
            <p:ph type="sldNum" sz="quarter" idx="5"/>
          </p:nvPr>
        </p:nvSpPr>
        <p:spPr/>
        <p:txBody>
          <a:bodyPr/>
          <a:lstStyle/>
          <a:p>
            <a:fld id="{C3D82931-D98B-445A-88B7-0C4F91616003}" type="slidenum">
              <a:rPr lang="en-ZA" smtClean="0"/>
              <a:t>5</a:t>
            </a:fld>
            <a:endParaRPr lang="en-ZA"/>
          </a:p>
        </p:txBody>
      </p:sp>
    </p:spTree>
    <p:extLst>
      <p:ext uri="{BB962C8B-B14F-4D97-AF65-F5344CB8AC3E}">
        <p14:creationId xmlns:p14="http://schemas.microsoft.com/office/powerpoint/2010/main" val="1576929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Ambassador </a:t>
            </a:r>
            <a:r>
              <a:rPr lang="en-US" dirty="0" err="1"/>
              <a:t>Birx</a:t>
            </a:r>
            <a:r>
              <a:rPr lang="en-US" dirty="0"/>
              <a:t> presented PEPFAR data and showed how you can reach 90-90-90 with a feminized approach - BUT you haven’t reached men.  These are PLHIV unreached by testing treatment or viral suppression in Botswana.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we’ve flagged this alarm before – even before thinking of the quality that 90-90-90 measures, there are ways to reach these targets that exclude specific groups of people.</a:t>
            </a:r>
          </a:p>
          <a:p>
            <a:endParaRPr lang="en-US" dirty="0"/>
          </a:p>
        </p:txBody>
      </p:sp>
      <p:sp>
        <p:nvSpPr>
          <p:cNvPr id="4" name="Slide Number Placeholder 3"/>
          <p:cNvSpPr>
            <a:spLocks noGrp="1"/>
          </p:cNvSpPr>
          <p:nvPr>
            <p:ph type="sldNum" sz="quarter" idx="5"/>
          </p:nvPr>
        </p:nvSpPr>
        <p:spPr/>
        <p:txBody>
          <a:bodyPr/>
          <a:lstStyle/>
          <a:p>
            <a:fld id="{C3D82931-D98B-445A-88B7-0C4F91616003}" type="slidenum">
              <a:rPr lang="en-ZA" smtClean="0"/>
              <a:t>6</a:t>
            </a:fld>
            <a:endParaRPr lang="en-ZA"/>
          </a:p>
        </p:txBody>
      </p:sp>
    </p:spTree>
    <p:extLst>
      <p:ext uri="{BB962C8B-B14F-4D97-AF65-F5344CB8AC3E}">
        <p14:creationId xmlns:p14="http://schemas.microsoft.com/office/powerpoint/2010/main" val="1205953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 </a:t>
            </a:r>
            <a:r>
              <a:rPr lang="en-US" dirty="0" err="1"/>
              <a:t>Pulerwitz</a:t>
            </a:r>
            <a:r>
              <a:rPr lang="en-US" dirty="0"/>
              <a:t> presented data on the men in their datasets, the partners of adolescent girls and young women</a:t>
            </a:r>
          </a:p>
          <a:p>
            <a:r>
              <a:rPr lang="en-US" dirty="0"/>
              <a:t>And this slide very powerfully captured a theme that ran throughout the day – that we need to acknowledge that in some of the countries with the largest HIV epidemics, here the data is from South Africa, that men’s lived experience is extremely violent. And this violence is harmful. It also flags the need to ensure that boys are included in our programming and that we need public health programming </a:t>
            </a:r>
            <a:r>
              <a:rPr lang="en-US" i="1" dirty="0"/>
              <a:t>beyond</a:t>
            </a:r>
            <a:r>
              <a:rPr lang="en-US" i="0" dirty="0"/>
              <a:t> HIV to improve HIV outcomes. </a:t>
            </a:r>
          </a:p>
          <a:p>
            <a:endParaRPr lang="en-US" i="0" dirty="0"/>
          </a:p>
          <a:p>
            <a:r>
              <a:rPr lang="en-US" i="0" dirty="0"/>
              <a:t>Shawn Malone -Many men live in an environment of chronic stress, violence, trauma and uncertainty. </a:t>
            </a:r>
          </a:p>
          <a:p>
            <a:endParaRPr lang="en-US" i="0" dirty="0"/>
          </a:p>
          <a:p>
            <a:endParaRPr lang="en-US" dirty="0"/>
          </a:p>
        </p:txBody>
      </p:sp>
      <p:sp>
        <p:nvSpPr>
          <p:cNvPr id="4" name="Slide Number Placeholder 3"/>
          <p:cNvSpPr>
            <a:spLocks noGrp="1"/>
          </p:cNvSpPr>
          <p:nvPr>
            <p:ph type="sldNum" sz="quarter" idx="5"/>
          </p:nvPr>
        </p:nvSpPr>
        <p:spPr/>
        <p:txBody>
          <a:bodyPr/>
          <a:lstStyle/>
          <a:p>
            <a:fld id="{C3D82931-D98B-445A-88B7-0C4F91616003}" type="slidenum">
              <a:rPr lang="en-ZA" smtClean="0"/>
              <a:t>7</a:t>
            </a:fld>
            <a:endParaRPr lang="en-ZA"/>
          </a:p>
        </p:txBody>
      </p:sp>
    </p:spTree>
    <p:extLst>
      <p:ext uri="{BB962C8B-B14F-4D97-AF65-F5344CB8AC3E}">
        <p14:creationId xmlns:p14="http://schemas.microsoft.com/office/powerpoint/2010/main" val="398042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 </a:t>
            </a:r>
            <a:r>
              <a:rPr lang="en-US" dirty="0" err="1"/>
              <a:t>Nyrieda</a:t>
            </a:r>
            <a:r>
              <a:rPr lang="en-US" dirty="0"/>
              <a:t> Kate </a:t>
            </a:r>
            <a:r>
              <a:rPr lang="en-US" dirty="0" err="1"/>
              <a:t>Dovel</a:t>
            </a:r>
            <a:r>
              <a:rPr lang="en-US" dirty="0"/>
              <a:t> – the # of health system interactions for men compared to women – most men haven’t been to clinics or hospitals since they were children – Women 5-17 times/year, men once</a:t>
            </a:r>
          </a:p>
          <a:p>
            <a:r>
              <a:rPr lang="en-US" dirty="0"/>
              <a:t>Sherri Lippman highlighted in work from </a:t>
            </a:r>
            <a:r>
              <a:rPr lang="en-US" dirty="0" err="1"/>
              <a:t>Mpulmalanga</a:t>
            </a:r>
            <a:r>
              <a:rPr lang="en-US" dirty="0"/>
              <a:t> at the beginning of their work that only 6% of clients in the clinic were men – but reported good experiences</a:t>
            </a:r>
          </a:p>
          <a:p>
            <a:r>
              <a:rPr lang="en-US" dirty="0"/>
              <a:t>And here, Heidi van Rooyen highlighted that in their work in KZN, the extraordinarily high uptake of health services. </a:t>
            </a:r>
          </a:p>
        </p:txBody>
      </p:sp>
      <p:sp>
        <p:nvSpPr>
          <p:cNvPr id="4" name="Slide Number Placeholder 3"/>
          <p:cNvSpPr>
            <a:spLocks noGrp="1"/>
          </p:cNvSpPr>
          <p:nvPr>
            <p:ph type="sldNum" sz="quarter" idx="5"/>
          </p:nvPr>
        </p:nvSpPr>
        <p:spPr/>
        <p:txBody>
          <a:bodyPr/>
          <a:lstStyle/>
          <a:p>
            <a:fld id="{C3D82931-D98B-445A-88B7-0C4F91616003}" type="slidenum">
              <a:rPr lang="en-ZA" smtClean="0"/>
              <a:t>8</a:t>
            </a:fld>
            <a:endParaRPr lang="en-ZA"/>
          </a:p>
        </p:txBody>
      </p:sp>
    </p:spTree>
    <p:extLst>
      <p:ext uri="{BB962C8B-B14F-4D97-AF65-F5344CB8AC3E}">
        <p14:creationId xmlns:p14="http://schemas.microsoft.com/office/powerpoint/2010/main" val="1275325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 how are we going to improve uptake? Well first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day moved on to reflect extensively on studies and experience that showed there isn’t a generic population which we can identify as men “the men”. There’s different men with different needs – many of whom are not hard to reach.  Shawn Malone from PSI and their partners showed how the particularly hard to reach group of men (Mr Green) only make up 18% of the male population in South Africa.   These men will need extra support and we could look to KP services for lessons and best practises. </a:t>
            </a:r>
          </a:p>
        </p:txBody>
      </p:sp>
      <p:sp>
        <p:nvSpPr>
          <p:cNvPr id="4" name="Slide Number Placeholder 3"/>
          <p:cNvSpPr>
            <a:spLocks noGrp="1"/>
          </p:cNvSpPr>
          <p:nvPr>
            <p:ph type="sldNum" sz="quarter" idx="5"/>
          </p:nvPr>
        </p:nvSpPr>
        <p:spPr/>
        <p:txBody>
          <a:bodyPr/>
          <a:lstStyle/>
          <a:p>
            <a:fld id="{C3D82931-D98B-445A-88B7-0C4F91616003}" type="slidenum">
              <a:rPr lang="en-ZA" smtClean="0"/>
              <a:t>9</a:t>
            </a:fld>
            <a:endParaRPr lang="en-ZA"/>
          </a:p>
        </p:txBody>
      </p:sp>
    </p:spTree>
    <p:extLst>
      <p:ext uri="{BB962C8B-B14F-4D97-AF65-F5344CB8AC3E}">
        <p14:creationId xmlns:p14="http://schemas.microsoft.com/office/powerpoint/2010/main" val="2902422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306"/>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750459" y="1600202"/>
            <a:ext cx="10691084" cy="4525963"/>
          </a:xfrm>
        </p:spPr>
        <p:txBody>
          <a:bodyPr vert="eaVert"/>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29082" y="6065579"/>
            <a:ext cx="4333837" cy="84684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29082" y="6065579"/>
            <a:ext cx="4333837" cy="84684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479" y="654885"/>
            <a:ext cx="8640000" cy="432000"/>
          </a:xfrm>
        </p:spPr>
        <p:txBody>
          <a:bodyPr>
            <a:normAutofit/>
          </a:bodyPr>
          <a:lstStyle>
            <a:lvl1pPr>
              <a:defRPr sz="3400" b="1">
                <a:solidFill>
                  <a:schemeClr val="accent1"/>
                </a:solidFill>
                <a:latin typeface="+mn-lt"/>
              </a:defRPr>
            </a:lvl1pPr>
          </a:lstStyle>
          <a:p>
            <a:r>
              <a:rPr lang="en-US" dirty="0"/>
              <a:t>Add title</a:t>
            </a:r>
          </a:p>
        </p:txBody>
      </p:sp>
    </p:spTree>
    <p:extLst>
      <p:ext uri="{BB962C8B-B14F-4D97-AF65-F5344CB8AC3E}">
        <p14:creationId xmlns:p14="http://schemas.microsoft.com/office/powerpoint/2010/main" val="193827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7"/>
            <a:ext cx="10363200" cy="1470025"/>
          </a:xfrm>
        </p:spPr>
        <p:txBody>
          <a:bodyPr/>
          <a:lstStyle>
            <a:lvl1pPr>
              <a:defRPr b="1">
                <a:solidFill>
                  <a:srgbClr val="E8303B"/>
                </a:solidFill>
                <a:latin typeface="Franklin Gothic Book" panose="020B0503020102020204" pitchFamily="34" charset="0"/>
              </a:defRPr>
            </a:lvl1pPr>
          </a:lstStyle>
          <a:p>
            <a:r>
              <a:rPr lang="en-AU" dirty="0"/>
              <a:t>CLICK TO ENTER TITLE</a:t>
            </a:r>
            <a:endParaRPr lang="en-US" dirty="0"/>
          </a:p>
        </p:txBody>
      </p:sp>
      <p:sp>
        <p:nvSpPr>
          <p:cNvPr id="3" name="Subtitle 2"/>
          <p:cNvSpPr>
            <a:spLocks noGrp="1"/>
          </p:cNvSpPr>
          <p:nvPr>
            <p:ph type="subTitle" idx="1" hasCustomPrompt="1"/>
          </p:nvPr>
        </p:nvSpPr>
        <p:spPr>
          <a:xfrm>
            <a:off x="1828800" y="3886200"/>
            <a:ext cx="8534400" cy="1752600"/>
          </a:xfrm>
        </p:spPr>
        <p:txBody>
          <a:bodyPr>
            <a:normAutofit/>
          </a:bodyPr>
          <a:lstStyle>
            <a:lvl1pPr marL="0" indent="0" algn="ctr">
              <a:buNone/>
              <a:defRPr sz="2800">
                <a:solidFill>
                  <a:srgbClr val="383333"/>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enter presenter name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2416" y="108843"/>
            <a:ext cx="3967168" cy="191274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29082" y="6065579"/>
            <a:ext cx="4333837" cy="84684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480" y="274639"/>
            <a:ext cx="10691040"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750480" y="1600202"/>
            <a:ext cx="10691040" cy="4525963"/>
          </a:xfrm>
        </p:spPr>
        <p:txBody>
          <a:bodyPr/>
          <a:lstStyle>
            <a:lvl1pPr>
              <a:defRPr>
                <a:solidFill>
                  <a:srgbClr val="383333"/>
                </a:solidFill>
                <a:latin typeface="Franklin Gothic Book" panose="020B0503020102020204" pitchFamily="34" charset="0"/>
              </a:defRPr>
            </a:lvl1pPr>
            <a:lvl2pPr>
              <a:defRPr>
                <a:solidFill>
                  <a:srgbClr val="383333"/>
                </a:solidFill>
                <a:latin typeface="Franklin Gothic Book" panose="020B0503020102020204" pitchFamily="34" charset="0"/>
              </a:defRPr>
            </a:lvl2pPr>
            <a:lvl3pPr>
              <a:defRPr>
                <a:solidFill>
                  <a:srgbClr val="383333"/>
                </a:solidFill>
                <a:latin typeface="Franklin Gothic Book" panose="020B0503020102020204" pitchFamily="34" charset="0"/>
              </a:defRPr>
            </a:lvl3pPr>
            <a:lvl4pPr>
              <a:defRPr>
                <a:solidFill>
                  <a:srgbClr val="383333"/>
                </a:solidFill>
                <a:latin typeface="Franklin Gothic Book" panose="020B0503020102020204" pitchFamily="34" charset="0"/>
              </a:defRPr>
            </a:lvl4pPr>
            <a:lvl5pPr>
              <a:defRPr>
                <a:solidFill>
                  <a:srgbClr val="383333"/>
                </a:solidFill>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29082" y="6065579"/>
            <a:ext cx="4333837" cy="84684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4406902"/>
            <a:ext cx="10363200" cy="1362075"/>
          </a:xfrm>
        </p:spPr>
        <p:txBody>
          <a:bodyPr anchor="t"/>
          <a:lstStyle>
            <a:lvl1pPr algn="l">
              <a:defRPr sz="4000" b="1" cap="all">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14400" y="2906713"/>
            <a:ext cx="10363200" cy="1500187"/>
          </a:xfrm>
        </p:spPr>
        <p:txBody>
          <a:bodyPr anchor="b"/>
          <a:lstStyle>
            <a:lvl1pPr marL="0" indent="0">
              <a:buNone/>
              <a:defRPr sz="2000">
                <a:solidFill>
                  <a:srgbClr val="383333"/>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29082" y="6065579"/>
            <a:ext cx="4333837" cy="84684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3864" y="274639"/>
            <a:ext cx="11064273"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563863" y="1600202"/>
            <a:ext cx="5115611" cy="4525963"/>
          </a:xfrm>
        </p:spPr>
        <p:txBody>
          <a:bodyPr/>
          <a:lstStyle>
            <a:lvl1pPr>
              <a:defRPr sz="2800">
                <a:latin typeface="Franklin Gothic Book" panose="020B0503020102020204" pitchFamily="34" charset="0"/>
              </a:defRPr>
            </a:lvl1pPr>
            <a:lvl2pPr>
              <a:defRPr sz="2400">
                <a:latin typeface="Franklin Gothic Book" panose="020B0503020102020204" pitchFamily="34" charset="0"/>
              </a:defRPr>
            </a:lvl2pPr>
            <a:lvl3pPr>
              <a:defRPr sz="20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3336" y="1600202"/>
            <a:ext cx="5384800" cy="4525963"/>
          </a:xfrm>
        </p:spPr>
        <p:txBody>
          <a:bodyPr/>
          <a:lstStyle>
            <a:lvl1pPr>
              <a:defRPr sz="2800">
                <a:solidFill>
                  <a:srgbClr val="383333"/>
                </a:solidFill>
                <a:latin typeface="Franklin Gothic Book" panose="020B0503020102020204" pitchFamily="34" charset="0"/>
              </a:defRPr>
            </a:lvl1pPr>
            <a:lvl2pPr>
              <a:defRPr sz="2400">
                <a:solidFill>
                  <a:srgbClr val="383333"/>
                </a:solidFill>
                <a:latin typeface="Franklin Gothic Book" panose="020B0503020102020204" pitchFamily="34" charset="0"/>
              </a:defRPr>
            </a:lvl2pPr>
            <a:lvl3pPr>
              <a:defRPr sz="2000">
                <a:solidFill>
                  <a:srgbClr val="383333"/>
                </a:solidFill>
                <a:latin typeface="Franklin Gothic Book" panose="020B0503020102020204" pitchFamily="34" charset="0"/>
              </a:defRPr>
            </a:lvl3pPr>
            <a:lvl4pPr>
              <a:defRPr sz="1800">
                <a:solidFill>
                  <a:srgbClr val="383333"/>
                </a:solidFill>
                <a:latin typeface="Franklin Gothic Book" panose="020B0503020102020204" pitchFamily="34" charset="0"/>
              </a:defRPr>
            </a:lvl4pPr>
            <a:lvl5pPr>
              <a:defRPr sz="1800">
                <a:solidFill>
                  <a:srgbClr val="383333"/>
                </a:solidFill>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29082" y="6065579"/>
            <a:ext cx="4333837" cy="84684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757655" y="1535114"/>
            <a:ext cx="511772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57655" y="2174875"/>
            <a:ext cx="51177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5251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0525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29082" y="6065579"/>
            <a:ext cx="4333837" cy="84684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29082" y="6065579"/>
            <a:ext cx="4333837" cy="84684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7297" y="273050"/>
            <a:ext cx="3729368" cy="1162051"/>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4672671" y="273053"/>
            <a:ext cx="6815667" cy="5853113"/>
          </a:xfrm>
        </p:spPr>
        <p:txBody>
          <a:bodyPr/>
          <a:lstStyle>
            <a:lvl1pPr>
              <a:defRPr sz="3200">
                <a:solidFill>
                  <a:srgbClr val="383333"/>
                </a:solidFill>
                <a:latin typeface="Franklin Gothic Book" panose="020B0503020102020204" pitchFamily="34" charset="0"/>
              </a:defRPr>
            </a:lvl1pPr>
            <a:lvl2pPr>
              <a:defRPr sz="2800">
                <a:solidFill>
                  <a:srgbClr val="383333"/>
                </a:solidFill>
                <a:latin typeface="Franklin Gothic Book" panose="020B0503020102020204" pitchFamily="34" charset="0"/>
              </a:defRPr>
            </a:lvl2pPr>
            <a:lvl3pPr>
              <a:defRPr sz="2400">
                <a:solidFill>
                  <a:srgbClr val="383333"/>
                </a:solidFill>
                <a:latin typeface="Franklin Gothic Book" panose="020B0503020102020204" pitchFamily="34" charset="0"/>
              </a:defRPr>
            </a:lvl3pPr>
            <a:lvl4pPr>
              <a:defRPr sz="2000">
                <a:solidFill>
                  <a:srgbClr val="383333"/>
                </a:solidFill>
                <a:latin typeface="Franklin Gothic Book" panose="020B0503020102020204" pitchFamily="34" charset="0"/>
              </a:defRPr>
            </a:lvl4pPr>
            <a:lvl5pPr>
              <a:defRPr sz="2000">
                <a:solidFill>
                  <a:srgbClr val="383333"/>
                </a:solidFill>
                <a:latin typeface="Franklin Gothic Book" panose="020B05030201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97297" y="1435103"/>
            <a:ext cx="3729368" cy="46910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29082" y="6065579"/>
            <a:ext cx="4333837" cy="84684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8400" y="4800601"/>
            <a:ext cx="7315200" cy="566739"/>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438400" y="612775"/>
            <a:ext cx="7315200" cy="4114800"/>
          </a:xfrm>
        </p:spPr>
        <p:txBody>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438400" y="5367339"/>
            <a:ext cx="7315200" cy="8048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29082" y="6065579"/>
            <a:ext cx="4333837" cy="84684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FEF3D4">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206DA-4705-844F-8F0B-F43945BCDB1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60" r:id="rId11"/>
    <p:sldLayoutId id="2147483669" r:id="rId12"/>
  </p:sldLayoutIdLst>
  <p:txStyles>
    <p:titleStyle>
      <a:lvl1pPr algn="ctr" defTabSz="457200" rtl="0" eaLnBrk="1" latinLnBrk="0" hangingPunct="1">
        <a:spcBef>
          <a:spcPct val="0"/>
        </a:spcBef>
        <a:buNone/>
        <a:defRPr sz="4000" b="1" kern="1200">
          <a:solidFill>
            <a:srgbClr val="E8303B"/>
          </a:solidFill>
          <a:latin typeface="Franklin Gothic Book" panose="020B0503020102020204"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2.xml"/><Relationship Id="rId11" Type="http://schemas.openxmlformats.org/officeDocument/2006/relationships/image" Target="../media/image26.png"/><Relationship Id="rId5" Type="http://schemas.openxmlformats.org/officeDocument/2006/relationships/diagramQuickStyle" Target="../diagrams/quickStyle2.xml"/><Relationship Id="rId10" Type="http://schemas.openxmlformats.org/officeDocument/2006/relationships/image" Target="../media/image25.png"/><Relationship Id="rId4" Type="http://schemas.openxmlformats.org/officeDocument/2006/relationships/diagramLayout" Target="../diagrams/layout2.xml"/><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tif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jpg"/><Relationship Id="rId5" Type="http://schemas.openxmlformats.org/officeDocument/2006/relationships/hyperlink" Target="http://aidsinfo.unaids.org/" TargetMode="Externa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0" dirty="0"/>
              <a:t>Highlights from the “Men &amp; HIV Forum”: </a:t>
            </a:r>
            <a:br>
              <a:rPr lang="en-US" b="0" dirty="0"/>
            </a:br>
            <a:r>
              <a:rPr lang="en-US" b="0" dirty="0"/>
              <a:t>The importance of engaging men in </a:t>
            </a:r>
            <a:br>
              <a:rPr lang="en-US" b="0" dirty="0"/>
            </a:br>
            <a:r>
              <a:rPr lang="en-US" b="0" dirty="0"/>
              <a:t>differentiated service delivery </a:t>
            </a:r>
            <a:endParaRPr lang="en-US" dirty="0"/>
          </a:p>
        </p:txBody>
      </p:sp>
      <p:sp>
        <p:nvSpPr>
          <p:cNvPr id="3" name="Subtitle 2"/>
          <p:cNvSpPr>
            <a:spLocks noGrp="1"/>
          </p:cNvSpPr>
          <p:nvPr>
            <p:ph type="subTitle" idx="1"/>
          </p:nvPr>
        </p:nvSpPr>
        <p:spPr>
          <a:xfrm>
            <a:off x="1828800" y="3886200"/>
            <a:ext cx="8534400" cy="1663995"/>
          </a:xfrm>
        </p:spPr>
        <p:txBody>
          <a:bodyPr>
            <a:normAutofit fontScale="77500" lnSpcReduction="20000"/>
          </a:bodyPr>
          <a:lstStyle/>
          <a:p>
            <a:r>
              <a:rPr lang="en-US" dirty="0"/>
              <a:t>Anna </a:t>
            </a:r>
            <a:r>
              <a:rPr lang="en-US" dirty="0" err="1"/>
              <a:t>Grimsrud</a:t>
            </a:r>
            <a:endParaRPr lang="en-US" dirty="0"/>
          </a:p>
          <a:p>
            <a:r>
              <a:rPr lang="en-US" dirty="0"/>
              <a:t>International AIDS Society</a:t>
            </a:r>
          </a:p>
          <a:p>
            <a:r>
              <a:rPr lang="en-ZA" b="1" i="1" dirty="0"/>
              <a:t>Breaking Barriers: Innovative, differentiated HIV services and self-care options for men</a:t>
            </a:r>
          </a:p>
          <a:p>
            <a:r>
              <a:rPr lang="en-ZA" b="1" i="1" dirty="0"/>
              <a:t>Tuesday, 23 July</a:t>
            </a:r>
          </a:p>
          <a:p>
            <a:endParaRPr lang="en-US" dirty="0"/>
          </a:p>
        </p:txBody>
      </p:sp>
      <p:pic>
        <p:nvPicPr>
          <p:cNvPr id="4" name="Content Placeholder 4">
            <a:extLst>
              <a:ext uri="{FF2B5EF4-FFF2-40B4-BE49-F238E27FC236}">
                <a16:creationId xmlns:a16="http://schemas.microsoft.com/office/drawing/2014/main" id="{F14C8F29-7E84-C144-9CEF-C4E760FB1CCF}"/>
              </a:ext>
            </a:extLst>
          </p:cNvPr>
          <p:cNvPicPr>
            <a:picLocks noChangeAspect="1"/>
          </p:cNvPicPr>
          <p:nvPr/>
        </p:nvPicPr>
        <p:blipFill>
          <a:blip r:embed="rId3"/>
          <a:stretch>
            <a:fillRect/>
          </a:stretch>
        </p:blipFill>
        <p:spPr>
          <a:xfrm>
            <a:off x="9317168" y="4878704"/>
            <a:ext cx="2874832" cy="2031548"/>
          </a:xfrm>
          <a:prstGeom prst="rect">
            <a:avLst/>
          </a:prstGeom>
        </p:spPr>
      </p:pic>
    </p:spTree>
    <p:extLst>
      <p:ext uri="{BB962C8B-B14F-4D97-AF65-F5344CB8AC3E}">
        <p14:creationId xmlns:p14="http://schemas.microsoft.com/office/powerpoint/2010/main" val="3565225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61F88-4A57-544E-8D15-713A9B07CDC0}"/>
              </a:ext>
            </a:extLst>
          </p:cNvPr>
          <p:cNvSpPr>
            <a:spLocks noGrp="1"/>
          </p:cNvSpPr>
          <p:nvPr>
            <p:ph type="title"/>
          </p:nvPr>
        </p:nvSpPr>
        <p:spPr/>
        <p:txBody>
          <a:bodyPr/>
          <a:lstStyle/>
          <a:p>
            <a:r>
              <a:rPr lang="en-US" dirty="0"/>
              <a:t>To improve men’s health</a:t>
            </a:r>
          </a:p>
        </p:txBody>
      </p:sp>
      <p:graphicFrame>
        <p:nvGraphicFramePr>
          <p:cNvPr id="4" name="Content Placeholder 3">
            <a:extLst>
              <a:ext uri="{FF2B5EF4-FFF2-40B4-BE49-F238E27FC236}">
                <a16:creationId xmlns:a16="http://schemas.microsoft.com/office/drawing/2014/main" id="{48C16156-738D-8B4C-B171-059092C03D7C}"/>
              </a:ext>
            </a:extLst>
          </p:cNvPr>
          <p:cNvGraphicFramePr>
            <a:graphicFrameLocks noGrp="1"/>
          </p:cNvGraphicFramePr>
          <p:nvPr>
            <p:ph idx="1"/>
            <p:extLst>
              <p:ext uri="{D42A27DB-BD31-4B8C-83A1-F6EECF244321}">
                <p14:modId xmlns:p14="http://schemas.microsoft.com/office/powerpoint/2010/main" val="1426217377"/>
              </p:ext>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ADF0CDE-B230-F845-9924-6BE5E1051CED}"/>
              </a:ext>
            </a:extLst>
          </p:cNvPr>
          <p:cNvSpPr txBox="1"/>
          <p:nvPr/>
        </p:nvSpPr>
        <p:spPr>
          <a:xfrm>
            <a:off x="6096000" y="1335996"/>
            <a:ext cx="5869577" cy="4801314"/>
          </a:xfrm>
          <a:prstGeom prst="rect">
            <a:avLst/>
          </a:prstGeom>
          <a:solidFill>
            <a:srgbClr val="C00000"/>
          </a:solidFill>
        </p:spPr>
        <p:txBody>
          <a:bodyPr wrap="square" rtlCol="0">
            <a:spAutoFit/>
          </a:bodyPr>
          <a:lstStyle/>
          <a:p>
            <a:pPr algn="ctr"/>
            <a:r>
              <a:rPr lang="en-ZA" sz="4800" dirty="0">
                <a:ln w="0"/>
                <a:solidFill>
                  <a:schemeClr val="bg1"/>
                </a:solidFill>
                <a:effectLst>
                  <a:outerShdw blurRad="38100" dist="19050" dir="2700000" algn="tl" rotWithShape="0">
                    <a:schemeClr val="dk1">
                      <a:alpha val="40000"/>
                    </a:schemeClr>
                  </a:outerShdw>
                </a:effectLst>
                <a:latin typeface="Franklin Gothic Book" panose="020B0503020102020204" pitchFamily="34" charset="0"/>
              </a:rPr>
              <a:t>Empower men in communities with information: </a:t>
            </a:r>
            <a:r>
              <a:rPr lang="en-ZA" sz="3600" dirty="0">
                <a:ln w="0"/>
                <a:solidFill>
                  <a:schemeClr val="bg1"/>
                </a:solidFill>
                <a:effectLst>
                  <a:outerShdw blurRad="38100" dist="19050" dir="2700000" algn="tl" rotWithShape="0">
                    <a:schemeClr val="dk1">
                      <a:alpha val="40000"/>
                    </a:schemeClr>
                  </a:outerShdw>
                </a:effectLst>
                <a:latin typeface="Franklin Gothic Book" panose="020B0503020102020204" pitchFamily="34" charset="0"/>
              </a:rPr>
              <a:t/>
            </a:r>
            <a:br>
              <a:rPr lang="en-ZA" sz="3600" dirty="0">
                <a:ln w="0"/>
                <a:solidFill>
                  <a:schemeClr val="bg1"/>
                </a:solidFill>
                <a:effectLst>
                  <a:outerShdw blurRad="38100" dist="19050" dir="2700000" algn="tl" rotWithShape="0">
                    <a:schemeClr val="dk1">
                      <a:alpha val="40000"/>
                    </a:schemeClr>
                  </a:outerShdw>
                </a:effectLst>
                <a:latin typeface="Franklin Gothic Book" panose="020B0503020102020204" pitchFamily="34" charset="0"/>
              </a:rPr>
            </a:br>
            <a:endParaRPr lang="en-ZA" sz="3600" dirty="0">
              <a:ln w="0"/>
              <a:solidFill>
                <a:schemeClr val="bg1"/>
              </a:solidFill>
              <a:effectLst>
                <a:outerShdw blurRad="38100" dist="19050" dir="2700000" algn="tl" rotWithShape="0">
                  <a:schemeClr val="dk1">
                    <a:alpha val="40000"/>
                  </a:schemeClr>
                </a:outerShdw>
              </a:effectLst>
              <a:latin typeface="Franklin Gothic Book" panose="020B0503020102020204" pitchFamily="34" charset="0"/>
            </a:endParaRPr>
          </a:p>
          <a:p>
            <a:pPr marL="457200" indent="-457200">
              <a:buFont typeface="Arial" panose="020B0604020202020204" pitchFamily="34" charset="0"/>
              <a:buChar char="•"/>
            </a:pPr>
            <a:r>
              <a:rPr lang="en-ZA" sz="3600" dirty="0">
                <a:ln w="0"/>
                <a:solidFill>
                  <a:schemeClr val="bg1"/>
                </a:solidFill>
                <a:effectLst>
                  <a:outerShdw blurRad="38100" dist="19050" dir="2700000" algn="tl" rotWithShape="0">
                    <a:schemeClr val="dk1">
                      <a:alpha val="40000"/>
                    </a:schemeClr>
                  </a:outerShdw>
                </a:effectLst>
                <a:latin typeface="Franklin Gothic Book" panose="020B0503020102020204" pitchFamily="34" charset="0"/>
              </a:rPr>
              <a:t>U=U </a:t>
            </a:r>
          </a:p>
          <a:p>
            <a:pPr marL="457200" indent="-457200">
              <a:buFont typeface="Arial" panose="020B0604020202020204" pitchFamily="34" charset="0"/>
              <a:buChar char="•"/>
            </a:pPr>
            <a:r>
              <a:rPr lang="en-ZA" sz="3600" dirty="0">
                <a:ln w="0"/>
                <a:solidFill>
                  <a:schemeClr val="bg1"/>
                </a:solidFill>
                <a:effectLst>
                  <a:outerShdw blurRad="38100" dist="19050" dir="2700000" algn="tl" rotWithShape="0">
                    <a:schemeClr val="dk1">
                      <a:alpha val="40000"/>
                    </a:schemeClr>
                  </a:outerShdw>
                </a:effectLst>
                <a:latin typeface="Franklin Gothic Book" panose="020B0503020102020204" pitchFamily="34" charset="0"/>
              </a:rPr>
              <a:t>Clinic services</a:t>
            </a:r>
          </a:p>
          <a:p>
            <a:pPr marL="457200" indent="-457200">
              <a:buFont typeface="Arial" panose="020B0604020202020204" pitchFamily="34" charset="0"/>
              <a:buChar char="•"/>
            </a:pPr>
            <a:r>
              <a:rPr lang="en-ZA" sz="3600" dirty="0">
                <a:ln w="0"/>
                <a:solidFill>
                  <a:schemeClr val="bg1"/>
                </a:solidFill>
                <a:effectLst>
                  <a:outerShdw blurRad="38100" dist="19050" dir="2700000" algn="tl" rotWithShape="0">
                    <a:schemeClr val="dk1">
                      <a:alpha val="40000"/>
                    </a:schemeClr>
                  </a:outerShdw>
                </a:effectLst>
                <a:latin typeface="Franklin Gothic Book" panose="020B0503020102020204" pitchFamily="34" charset="0"/>
              </a:rPr>
              <a:t>Pathway ahead </a:t>
            </a:r>
          </a:p>
          <a:p>
            <a:endParaRPr lang="en-US" dirty="0"/>
          </a:p>
        </p:txBody>
      </p:sp>
    </p:spTree>
    <p:extLst>
      <p:ext uri="{BB962C8B-B14F-4D97-AF65-F5344CB8AC3E}">
        <p14:creationId xmlns:p14="http://schemas.microsoft.com/office/powerpoint/2010/main" val="22117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61F88-4A57-544E-8D15-713A9B07CDC0}"/>
              </a:ext>
            </a:extLst>
          </p:cNvPr>
          <p:cNvSpPr>
            <a:spLocks noGrp="1"/>
          </p:cNvSpPr>
          <p:nvPr>
            <p:ph type="title"/>
          </p:nvPr>
        </p:nvSpPr>
        <p:spPr>
          <a:xfrm>
            <a:off x="609600" y="227192"/>
            <a:ext cx="10972800" cy="1143000"/>
          </a:xfrm>
        </p:spPr>
        <p:txBody>
          <a:bodyPr/>
          <a:lstStyle/>
          <a:p>
            <a:r>
              <a:rPr lang="en-US" dirty="0"/>
              <a:t>To improve men’s health</a:t>
            </a:r>
          </a:p>
        </p:txBody>
      </p:sp>
      <p:graphicFrame>
        <p:nvGraphicFramePr>
          <p:cNvPr id="4" name="Content Placeholder 3">
            <a:extLst>
              <a:ext uri="{FF2B5EF4-FFF2-40B4-BE49-F238E27FC236}">
                <a16:creationId xmlns:a16="http://schemas.microsoft.com/office/drawing/2014/main" id="{48C16156-738D-8B4C-B171-059092C03D7C}"/>
              </a:ext>
            </a:extLst>
          </p:cNvPr>
          <p:cNvGraphicFramePr>
            <a:graphicFrameLocks noGrp="1"/>
          </p:cNvGraphicFramePr>
          <p:nvPr>
            <p:ph idx="1"/>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3">
            <a:extLst>
              <a:ext uri="{FF2B5EF4-FFF2-40B4-BE49-F238E27FC236}">
                <a16:creationId xmlns:a16="http://schemas.microsoft.com/office/drawing/2014/main" id="{CE212857-9EA1-4306-AB34-0E812817DF42}"/>
              </a:ext>
            </a:extLst>
          </p:cNvPr>
          <p:cNvGraphicFramePr>
            <a:graphicFrameLocks/>
          </p:cNvGraphicFramePr>
          <p:nvPr>
            <p:extLst>
              <p:ext uri="{D42A27DB-BD31-4B8C-83A1-F6EECF244321}">
                <p14:modId xmlns:p14="http://schemas.microsoft.com/office/powerpoint/2010/main" val="579031259"/>
              </p:ext>
            </p:extLst>
          </p:nvPr>
        </p:nvGraphicFramePr>
        <p:xfrm>
          <a:off x="609600" y="1233038"/>
          <a:ext cx="6025116" cy="4893125"/>
        </p:xfrm>
        <a:graphic>
          <a:graphicData uri="http://schemas.openxmlformats.org/drawingml/2006/table">
            <a:tbl>
              <a:tblPr firstRow="1" bandRow="1">
                <a:tableStyleId>{5C22544A-7EE6-4342-B048-85BDC9FD1C3A}</a:tableStyleId>
              </a:tblPr>
              <a:tblGrid>
                <a:gridCol w="1616494">
                  <a:extLst>
                    <a:ext uri="{9D8B030D-6E8A-4147-A177-3AD203B41FA5}">
                      <a16:colId xmlns:a16="http://schemas.microsoft.com/office/drawing/2014/main" val="2268498180"/>
                    </a:ext>
                  </a:extLst>
                </a:gridCol>
                <a:gridCol w="4408622">
                  <a:extLst>
                    <a:ext uri="{9D8B030D-6E8A-4147-A177-3AD203B41FA5}">
                      <a16:colId xmlns:a16="http://schemas.microsoft.com/office/drawing/2014/main" val="3011816052"/>
                    </a:ext>
                  </a:extLst>
                </a:gridCol>
              </a:tblGrid>
              <a:tr h="878912">
                <a:tc gridSpan="2">
                  <a:txBody>
                    <a:bodyPr/>
                    <a:lstStyle/>
                    <a:p>
                      <a:pPr algn="ctr"/>
                      <a:r>
                        <a:rPr lang="en-US" sz="2400" dirty="0">
                          <a:solidFill>
                            <a:schemeClr val="tx1"/>
                          </a:solidFill>
                          <a:latin typeface="Franklin Gothic Book" panose="020B0503020102020204" pitchFamily="34" charset="0"/>
                        </a:rPr>
                        <a:t>Service delivery for men</a:t>
                      </a:r>
                    </a:p>
                    <a:p>
                      <a:pPr algn="ctr"/>
                      <a:r>
                        <a:rPr lang="en-US" sz="2400" dirty="0">
                          <a:solidFill>
                            <a:schemeClr val="tx1"/>
                          </a:solidFill>
                          <a:latin typeface="Franklin Gothic Book" panose="020B0503020102020204" pitchFamily="34" charset="0"/>
                        </a:rPr>
                        <a:t>What do they want?</a:t>
                      </a:r>
                    </a:p>
                  </a:txBody>
                  <a:tcPr>
                    <a:solidFill>
                      <a:schemeClr val="bg1"/>
                    </a:solidFill>
                  </a:tcPr>
                </a:tc>
                <a:tc hMerge="1">
                  <a:txBody>
                    <a:bodyPr/>
                    <a:lstStyle/>
                    <a:p>
                      <a:pPr algn="ctr"/>
                      <a:endParaRPr lang="en-US" sz="2400" dirty="0">
                        <a:solidFill>
                          <a:schemeClr val="tx1"/>
                        </a:solidFill>
                      </a:endParaRPr>
                    </a:p>
                  </a:txBody>
                  <a:tcPr>
                    <a:noFill/>
                  </a:tcPr>
                </a:tc>
                <a:extLst>
                  <a:ext uri="{0D108BD9-81ED-4DB2-BD59-A6C34878D82A}">
                    <a16:rowId xmlns:a16="http://schemas.microsoft.com/office/drawing/2014/main" val="642705699"/>
                  </a:ext>
                </a:extLst>
              </a:tr>
              <a:tr h="911351">
                <a:tc>
                  <a:txBody>
                    <a:bodyPr/>
                    <a:lstStyle/>
                    <a:p>
                      <a:r>
                        <a:rPr lang="en-US" sz="2400" b="1" dirty="0">
                          <a:solidFill>
                            <a:schemeClr val="bg1"/>
                          </a:solidFill>
                          <a:latin typeface="Franklin Gothic Book" panose="020B0503020102020204" pitchFamily="34" charset="0"/>
                        </a:rPr>
                        <a:t>WHEN</a:t>
                      </a:r>
                    </a:p>
                  </a:txBody>
                  <a:tcPr>
                    <a:solidFill>
                      <a:srgbClr val="1A998C"/>
                    </a:solidFill>
                  </a:tcPr>
                </a:tc>
                <a:tc>
                  <a:txBody>
                    <a:bodyPr/>
                    <a:lstStyle/>
                    <a:p>
                      <a:r>
                        <a:rPr lang="en-US" sz="2600" dirty="0">
                          <a:latin typeface="Franklin Gothic Book" panose="020B0503020102020204" pitchFamily="34" charset="0"/>
                        </a:rPr>
                        <a:t>Outside of traditional service hours</a:t>
                      </a:r>
                    </a:p>
                  </a:txBody>
                  <a:tcPr>
                    <a:solidFill>
                      <a:srgbClr val="1A998C">
                        <a:alpha val="27000"/>
                      </a:srgbClr>
                    </a:solidFill>
                  </a:tcPr>
                </a:tc>
                <a:extLst>
                  <a:ext uri="{0D108BD9-81ED-4DB2-BD59-A6C34878D82A}">
                    <a16:rowId xmlns:a16="http://schemas.microsoft.com/office/drawing/2014/main" val="3870518622"/>
                  </a:ext>
                </a:extLst>
              </a:tr>
              <a:tr h="911351">
                <a:tc>
                  <a:txBody>
                    <a:bodyPr/>
                    <a:lstStyle/>
                    <a:p>
                      <a:r>
                        <a:rPr lang="en-US" sz="2400" b="1" dirty="0">
                          <a:solidFill>
                            <a:schemeClr val="bg1"/>
                          </a:solidFill>
                          <a:latin typeface="Franklin Gothic Book" panose="020B0503020102020204" pitchFamily="34" charset="0"/>
                        </a:rPr>
                        <a:t>WHERE</a:t>
                      </a:r>
                    </a:p>
                  </a:txBody>
                  <a:tcPr>
                    <a:solidFill>
                      <a:srgbClr val="FE8946"/>
                    </a:solidFill>
                  </a:tcPr>
                </a:tc>
                <a:tc>
                  <a:txBody>
                    <a:bodyPr/>
                    <a:lstStyle/>
                    <a:p>
                      <a:r>
                        <a:rPr lang="en-US" sz="2600" dirty="0">
                          <a:solidFill>
                            <a:schemeClr val="tx1"/>
                          </a:solidFill>
                          <a:latin typeface="Franklin Gothic Book" panose="020B0503020102020204" pitchFamily="34" charset="0"/>
                        </a:rPr>
                        <a:t>Within communities - where they are</a:t>
                      </a:r>
                    </a:p>
                  </a:txBody>
                  <a:tcPr>
                    <a:solidFill>
                      <a:srgbClr val="FE8946">
                        <a:alpha val="48000"/>
                      </a:srgbClr>
                    </a:solidFill>
                  </a:tcPr>
                </a:tc>
                <a:extLst>
                  <a:ext uri="{0D108BD9-81ED-4DB2-BD59-A6C34878D82A}">
                    <a16:rowId xmlns:a16="http://schemas.microsoft.com/office/drawing/2014/main" val="2417406494"/>
                  </a:ext>
                </a:extLst>
              </a:tr>
              <a:tr h="911351">
                <a:tc>
                  <a:txBody>
                    <a:bodyPr/>
                    <a:lstStyle/>
                    <a:p>
                      <a:r>
                        <a:rPr lang="en-US" sz="2400" b="1" dirty="0">
                          <a:solidFill>
                            <a:schemeClr val="bg1"/>
                          </a:solidFill>
                          <a:latin typeface="Franklin Gothic Book" panose="020B0503020102020204" pitchFamily="34" charset="0"/>
                        </a:rPr>
                        <a:t>WHO</a:t>
                      </a:r>
                    </a:p>
                  </a:txBody>
                  <a:tcPr>
                    <a:solidFill>
                      <a:srgbClr val="818386"/>
                    </a:solidFill>
                  </a:tcPr>
                </a:tc>
                <a:tc>
                  <a:txBody>
                    <a:bodyPr/>
                    <a:lstStyle/>
                    <a:p>
                      <a:r>
                        <a:rPr lang="en-US" sz="2600" dirty="0">
                          <a:solidFill>
                            <a:schemeClr val="tx1"/>
                          </a:solidFill>
                          <a:latin typeface="Franklin Gothic Book" panose="020B0503020102020204" pitchFamily="34" charset="0"/>
                        </a:rPr>
                        <a:t>Access to male service providers</a:t>
                      </a:r>
                    </a:p>
                  </a:txBody>
                  <a:tcPr>
                    <a:solidFill>
                      <a:srgbClr val="818386">
                        <a:alpha val="43000"/>
                      </a:srgbClr>
                    </a:solidFill>
                  </a:tcPr>
                </a:tc>
                <a:extLst>
                  <a:ext uri="{0D108BD9-81ED-4DB2-BD59-A6C34878D82A}">
                    <a16:rowId xmlns:a16="http://schemas.microsoft.com/office/drawing/2014/main" val="2792151880"/>
                  </a:ext>
                </a:extLst>
              </a:tr>
              <a:tr h="911351">
                <a:tc>
                  <a:txBody>
                    <a:bodyPr/>
                    <a:lstStyle/>
                    <a:p>
                      <a:r>
                        <a:rPr lang="en-US" sz="2400" b="1" dirty="0">
                          <a:solidFill>
                            <a:schemeClr val="bg1"/>
                          </a:solidFill>
                          <a:latin typeface="Franklin Gothic Book" panose="020B0503020102020204" pitchFamily="34" charset="0"/>
                        </a:rPr>
                        <a:t>WHAT</a:t>
                      </a:r>
                    </a:p>
                  </a:txBody>
                  <a:tcPr>
                    <a:solidFill>
                      <a:srgbClr val="E0001B"/>
                    </a:solidFill>
                  </a:tcPr>
                </a:tc>
                <a:tc>
                  <a:txBody>
                    <a:bodyPr/>
                    <a:lstStyle/>
                    <a:p>
                      <a:r>
                        <a:rPr lang="en-US" sz="2600" dirty="0">
                          <a:latin typeface="Franklin Gothic Book" panose="020B0503020102020204" pitchFamily="34" charset="0"/>
                        </a:rPr>
                        <a:t>- HIV services within wellness health services  </a:t>
                      </a:r>
                      <a:br>
                        <a:rPr lang="en-US" sz="2600" dirty="0">
                          <a:latin typeface="Franklin Gothic Book" panose="020B0503020102020204" pitchFamily="34" charset="0"/>
                        </a:rPr>
                      </a:br>
                      <a:r>
                        <a:rPr lang="en-US" sz="2600" dirty="0">
                          <a:latin typeface="Franklin Gothic Book" panose="020B0503020102020204" pitchFamily="34" charset="0"/>
                        </a:rPr>
                        <a:t>- HIVST</a:t>
                      </a:r>
                    </a:p>
                  </a:txBody>
                  <a:tcPr>
                    <a:solidFill>
                      <a:srgbClr val="E0001B">
                        <a:alpha val="49000"/>
                      </a:srgbClr>
                    </a:solidFill>
                  </a:tcPr>
                </a:tc>
                <a:extLst>
                  <a:ext uri="{0D108BD9-81ED-4DB2-BD59-A6C34878D82A}">
                    <a16:rowId xmlns:a16="http://schemas.microsoft.com/office/drawing/2014/main" val="3765577881"/>
                  </a:ext>
                </a:extLst>
              </a:tr>
            </a:tbl>
          </a:graphicData>
        </a:graphic>
      </p:graphicFrame>
      <p:pic>
        <p:nvPicPr>
          <p:cNvPr id="5" name="Picture 4">
            <a:extLst>
              <a:ext uri="{FF2B5EF4-FFF2-40B4-BE49-F238E27FC236}">
                <a16:creationId xmlns:a16="http://schemas.microsoft.com/office/drawing/2014/main" id="{41706CF4-B5C4-8144-8903-6311D0E2136A}"/>
              </a:ext>
            </a:extLst>
          </p:cNvPr>
          <p:cNvPicPr>
            <a:picLocks noChangeAspect="1"/>
          </p:cNvPicPr>
          <p:nvPr/>
        </p:nvPicPr>
        <p:blipFill>
          <a:blip r:embed="rId8"/>
          <a:stretch>
            <a:fillRect/>
          </a:stretch>
        </p:blipFill>
        <p:spPr>
          <a:xfrm>
            <a:off x="681264" y="4884624"/>
            <a:ext cx="1502139" cy="618105"/>
          </a:xfrm>
          <a:prstGeom prst="rect">
            <a:avLst/>
          </a:prstGeom>
        </p:spPr>
      </p:pic>
      <p:pic>
        <p:nvPicPr>
          <p:cNvPr id="7" name="Picture 6">
            <a:extLst>
              <a:ext uri="{FF2B5EF4-FFF2-40B4-BE49-F238E27FC236}">
                <a16:creationId xmlns:a16="http://schemas.microsoft.com/office/drawing/2014/main" id="{AD31049D-B129-544F-8DCF-F33F82DFB9F6}"/>
              </a:ext>
            </a:extLst>
          </p:cNvPr>
          <p:cNvPicPr>
            <a:picLocks noChangeAspect="1"/>
          </p:cNvPicPr>
          <p:nvPr/>
        </p:nvPicPr>
        <p:blipFill>
          <a:blip r:embed="rId9"/>
          <a:stretch>
            <a:fillRect/>
          </a:stretch>
        </p:blipFill>
        <p:spPr>
          <a:xfrm>
            <a:off x="626251" y="4002564"/>
            <a:ext cx="1382164" cy="683730"/>
          </a:xfrm>
          <a:prstGeom prst="rect">
            <a:avLst/>
          </a:prstGeom>
        </p:spPr>
      </p:pic>
      <p:pic>
        <p:nvPicPr>
          <p:cNvPr id="10" name="Picture 9">
            <a:extLst>
              <a:ext uri="{FF2B5EF4-FFF2-40B4-BE49-F238E27FC236}">
                <a16:creationId xmlns:a16="http://schemas.microsoft.com/office/drawing/2014/main" id="{9E042B5F-9E47-994D-A400-E2EB6F330536}"/>
              </a:ext>
            </a:extLst>
          </p:cNvPr>
          <p:cNvPicPr>
            <a:picLocks noChangeAspect="1"/>
          </p:cNvPicPr>
          <p:nvPr/>
        </p:nvPicPr>
        <p:blipFill>
          <a:blip r:embed="rId10"/>
          <a:stretch>
            <a:fillRect/>
          </a:stretch>
        </p:blipFill>
        <p:spPr>
          <a:xfrm>
            <a:off x="626250" y="3071000"/>
            <a:ext cx="1568006" cy="499763"/>
          </a:xfrm>
          <a:prstGeom prst="rect">
            <a:avLst/>
          </a:prstGeom>
        </p:spPr>
      </p:pic>
      <p:pic>
        <p:nvPicPr>
          <p:cNvPr id="12" name="Picture 11">
            <a:extLst>
              <a:ext uri="{FF2B5EF4-FFF2-40B4-BE49-F238E27FC236}">
                <a16:creationId xmlns:a16="http://schemas.microsoft.com/office/drawing/2014/main" id="{0A9486D2-5E53-5146-93F6-4656E6F56AF6}"/>
              </a:ext>
            </a:extLst>
          </p:cNvPr>
          <p:cNvPicPr>
            <a:picLocks noChangeAspect="1"/>
          </p:cNvPicPr>
          <p:nvPr/>
        </p:nvPicPr>
        <p:blipFill>
          <a:blip r:embed="rId11"/>
          <a:stretch>
            <a:fillRect/>
          </a:stretch>
        </p:blipFill>
        <p:spPr>
          <a:xfrm>
            <a:off x="626250" y="2179471"/>
            <a:ext cx="1382164" cy="812021"/>
          </a:xfrm>
          <a:prstGeom prst="rect">
            <a:avLst/>
          </a:prstGeom>
        </p:spPr>
      </p:pic>
    </p:spTree>
    <p:extLst>
      <p:ext uri="{BB962C8B-B14F-4D97-AF65-F5344CB8AC3E}">
        <p14:creationId xmlns:p14="http://schemas.microsoft.com/office/powerpoint/2010/main" val="1138041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23CD-07BB-BA47-9159-B6476AFCD01F}"/>
              </a:ext>
            </a:extLst>
          </p:cNvPr>
          <p:cNvSpPr>
            <a:spLocks noGrp="1"/>
          </p:cNvSpPr>
          <p:nvPr>
            <p:ph type="title"/>
          </p:nvPr>
        </p:nvSpPr>
        <p:spPr>
          <a:xfrm>
            <a:off x="2133600" y="189700"/>
            <a:ext cx="10972800" cy="1143000"/>
          </a:xfrm>
          <a:noFill/>
          <a:ln w="38100">
            <a:noFill/>
          </a:ln>
        </p:spPr>
        <p:txBody>
          <a:bodyPr/>
          <a:lstStyle/>
          <a:p>
            <a:r>
              <a:rPr lang="en-US" dirty="0">
                <a:solidFill>
                  <a:srgbClr val="1A998C"/>
                </a:solidFill>
              </a:rPr>
              <a:t>Outside of traditional service hours</a:t>
            </a:r>
          </a:p>
        </p:txBody>
      </p:sp>
      <p:pic>
        <p:nvPicPr>
          <p:cNvPr id="4" name="Picture 3">
            <a:extLst>
              <a:ext uri="{FF2B5EF4-FFF2-40B4-BE49-F238E27FC236}">
                <a16:creationId xmlns:a16="http://schemas.microsoft.com/office/drawing/2014/main" id="{7FC83516-6EFB-C147-81B9-261A933B7B46}"/>
              </a:ext>
            </a:extLst>
          </p:cNvPr>
          <p:cNvPicPr>
            <a:picLocks noChangeAspect="1"/>
          </p:cNvPicPr>
          <p:nvPr/>
        </p:nvPicPr>
        <p:blipFill rotWithShape="1">
          <a:blip r:embed="rId3"/>
          <a:srcRect l="76"/>
          <a:stretch/>
        </p:blipFill>
        <p:spPr>
          <a:xfrm>
            <a:off x="5193244" y="1619231"/>
            <a:ext cx="6389156" cy="4420621"/>
          </a:xfrm>
          <a:prstGeom prst="rect">
            <a:avLst/>
          </a:prstGeom>
        </p:spPr>
      </p:pic>
      <p:sp>
        <p:nvSpPr>
          <p:cNvPr id="6" name="TextBox 5">
            <a:extLst>
              <a:ext uri="{FF2B5EF4-FFF2-40B4-BE49-F238E27FC236}">
                <a16:creationId xmlns:a16="http://schemas.microsoft.com/office/drawing/2014/main" id="{CDD2A709-52A0-FE48-8018-82CB28125D6B}"/>
              </a:ext>
            </a:extLst>
          </p:cNvPr>
          <p:cNvSpPr txBox="1"/>
          <p:nvPr/>
        </p:nvSpPr>
        <p:spPr>
          <a:xfrm>
            <a:off x="609600" y="1619231"/>
            <a:ext cx="4583644" cy="4247317"/>
          </a:xfrm>
          <a:prstGeom prst="rect">
            <a:avLst/>
          </a:prstGeom>
          <a:noFill/>
        </p:spPr>
        <p:txBody>
          <a:bodyPr wrap="square" rtlCol="0">
            <a:spAutoFit/>
          </a:bodyPr>
          <a:lstStyle/>
          <a:p>
            <a:r>
              <a:rPr lang="en-US" sz="3600" i="1" dirty="0" err="1">
                <a:latin typeface="Franklin Gothic Book" panose="020B0503020102020204" pitchFamily="34" charset="0"/>
              </a:rPr>
              <a:t>Zwakala</a:t>
            </a:r>
            <a:r>
              <a:rPr lang="en-US" sz="3600" i="1" dirty="0">
                <a:latin typeface="Franklin Gothic Book" panose="020B0503020102020204" pitchFamily="34" charset="0"/>
              </a:rPr>
              <a:t> </a:t>
            </a:r>
            <a:r>
              <a:rPr lang="en-US" sz="3600" i="1" dirty="0" err="1">
                <a:latin typeface="Franklin Gothic Book" panose="020B0503020102020204" pitchFamily="34" charset="0"/>
              </a:rPr>
              <a:t>Ndoda</a:t>
            </a:r>
            <a:r>
              <a:rPr lang="en-US" sz="3600" i="1" dirty="0">
                <a:latin typeface="Franklin Gothic Book" panose="020B0503020102020204" pitchFamily="34" charset="0"/>
              </a:rPr>
              <a:t>, South Africa</a:t>
            </a:r>
            <a:endParaRPr lang="en-US" sz="3600" dirty="0">
              <a:latin typeface="Franklin Gothic Book" panose="020B0503020102020204" pitchFamily="34" charset="0"/>
            </a:endParaRPr>
          </a:p>
          <a:p>
            <a:pPr marL="457200" indent="-457200">
              <a:buFont typeface="Arial" panose="020B0604020202020204" pitchFamily="34" charset="0"/>
              <a:buChar char="•"/>
            </a:pPr>
            <a:r>
              <a:rPr lang="en-US" sz="3600" dirty="0">
                <a:latin typeface="Franklin Gothic Book" panose="020B0503020102020204" pitchFamily="34" charset="0"/>
              </a:rPr>
              <a:t>&lt;10% utilization before noon</a:t>
            </a:r>
          </a:p>
          <a:p>
            <a:pPr marL="457200" indent="-457200">
              <a:buFont typeface="Arial" panose="020B0604020202020204" pitchFamily="34" charset="0"/>
              <a:buChar char="•"/>
            </a:pPr>
            <a:r>
              <a:rPr lang="en-US" sz="3600" dirty="0">
                <a:latin typeface="Franklin Gothic Book" panose="020B0503020102020204" pitchFamily="34" charset="0"/>
              </a:rPr>
              <a:t>Peak utilization (59%) after 3pm</a:t>
            </a:r>
          </a:p>
          <a:p>
            <a:r>
              <a:rPr lang="en-US" sz="3600" i="1" dirty="0">
                <a:latin typeface="Franklin Gothic Book" panose="020B0503020102020204" pitchFamily="34" charset="0"/>
              </a:rPr>
              <a:t>				</a:t>
            </a:r>
            <a:endParaRPr lang="en-ZA" sz="3600" dirty="0">
              <a:ln w="0"/>
              <a:effectLst>
                <a:outerShdw blurRad="38100" dist="19050" dir="2700000" algn="tl" rotWithShape="0">
                  <a:schemeClr val="dk1">
                    <a:alpha val="40000"/>
                  </a:schemeClr>
                </a:outerShdw>
              </a:effectLst>
              <a:latin typeface="Franklin Gothic Book" panose="020B0503020102020204" pitchFamily="34" charset="0"/>
            </a:endParaRPr>
          </a:p>
          <a:p>
            <a:endParaRPr lang="en-US" dirty="0"/>
          </a:p>
        </p:txBody>
      </p:sp>
      <p:pic>
        <p:nvPicPr>
          <p:cNvPr id="8" name="Picture 7">
            <a:extLst>
              <a:ext uri="{FF2B5EF4-FFF2-40B4-BE49-F238E27FC236}">
                <a16:creationId xmlns:a16="http://schemas.microsoft.com/office/drawing/2014/main" id="{F63DBAAE-4077-1041-BBA4-1BD18158ECBD}"/>
              </a:ext>
            </a:extLst>
          </p:cNvPr>
          <p:cNvPicPr>
            <a:picLocks noChangeAspect="1"/>
          </p:cNvPicPr>
          <p:nvPr/>
        </p:nvPicPr>
        <p:blipFill rotWithShape="1">
          <a:blip r:embed="rId4"/>
          <a:srcRect t="30628"/>
          <a:stretch/>
        </p:blipFill>
        <p:spPr>
          <a:xfrm>
            <a:off x="609600" y="140675"/>
            <a:ext cx="3048000" cy="1242239"/>
          </a:xfrm>
          <a:prstGeom prst="rect">
            <a:avLst/>
          </a:prstGeom>
        </p:spPr>
      </p:pic>
      <p:sp>
        <p:nvSpPr>
          <p:cNvPr id="9" name="TextBox 8">
            <a:extLst>
              <a:ext uri="{FF2B5EF4-FFF2-40B4-BE49-F238E27FC236}">
                <a16:creationId xmlns:a16="http://schemas.microsoft.com/office/drawing/2014/main" id="{37693DD8-9399-0F48-BC59-050704642EA1}"/>
              </a:ext>
            </a:extLst>
          </p:cNvPr>
          <p:cNvSpPr txBox="1"/>
          <p:nvPr/>
        </p:nvSpPr>
        <p:spPr>
          <a:xfrm>
            <a:off x="6794695" y="5716686"/>
            <a:ext cx="4787705" cy="369332"/>
          </a:xfrm>
          <a:prstGeom prst="rect">
            <a:avLst/>
          </a:prstGeom>
          <a:noFill/>
        </p:spPr>
        <p:txBody>
          <a:bodyPr wrap="square" rtlCol="0">
            <a:spAutoFit/>
          </a:bodyPr>
          <a:lstStyle/>
          <a:p>
            <a:pPr algn="r"/>
            <a:r>
              <a:rPr lang="en-US" i="1" dirty="0">
                <a:solidFill>
                  <a:schemeClr val="bg1"/>
                </a:solidFill>
                <a:latin typeface="Franklin Gothic Book" panose="020B0503020102020204" pitchFamily="34" charset="0"/>
              </a:rPr>
              <a:t>Heidi van Rooyen, HSRC &amp; Wits</a:t>
            </a:r>
            <a:endParaRPr lang="en-US" dirty="0">
              <a:solidFill>
                <a:schemeClr val="bg1"/>
              </a:solidFill>
            </a:endParaRPr>
          </a:p>
        </p:txBody>
      </p:sp>
    </p:spTree>
    <p:extLst>
      <p:ext uri="{BB962C8B-B14F-4D97-AF65-F5344CB8AC3E}">
        <p14:creationId xmlns:p14="http://schemas.microsoft.com/office/powerpoint/2010/main" val="4260743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23CD-07BB-BA47-9159-B6476AFCD01F}"/>
              </a:ext>
            </a:extLst>
          </p:cNvPr>
          <p:cNvSpPr>
            <a:spLocks noGrp="1"/>
          </p:cNvSpPr>
          <p:nvPr>
            <p:ph type="title"/>
          </p:nvPr>
        </p:nvSpPr>
        <p:spPr>
          <a:xfrm>
            <a:off x="1500554" y="253200"/>
            <a:ext cx="10972800" cy="1143000"/>
          </a:xfrm>
          <a:noFill/>
          <a:ln w="38100">
            <a:noFill/>
          </a:ln>
        </p:spPr>
        <p:txBody>
          <a:bodyPr/>
          <a:lstStyle/>
          <a:p>
            <a:r>
              <a:rPr lang="en-US" dirty="0">
                <a:solidFill>
                  <a:srgbClr val="FE8946"/>
                </a:solidFill>
              </a:rPr>
              <a:t>Outside of health facilities</a:t>
            </a:r>
          </a:p>
        </p:txBody>
      </p:sp>
      <p:pic>
        <p:nvPicPr>
          <p:cNvPr id="5" name="Picture 4">
            <a:extLst>
              <a:ext uri="{FF2B5EF4-FFF2-40B4-BE49-F238E27FC236}">
                <a16:creationId xmlns:a16="http://schemas.microsoft.com/office/drawing/2014/main" id="{E878CAA0-BB5B-C745-A9FF-336D63B852FF}"/>
              </a:ext>
            </a:extLst>
          </p:cNvPr>
          <p:cNvPicPr>
            <a:picLocks noChangeAspect="1"/>
          </p:cNvPicPr>
          <p:nvPr/>
        </p:nvPicPr>
        <p:blipFill>
          <a:blip r:embed="rId3"/>
          <a:stretch>
            <a:fillRect/>
          </a:stretch>
        </p:blipFill>
        <p:spPr>
          <a:xfrm>
            <a:off x="690151" y="316700"/>
            <a:ext cx="3187700" cy="1016000"/>
          </a:xfrm>
          <a:prstGeom prst="rect">
            <a:avLst/>
          </a:prstGeom>
        </p:spPr>
      </p:pic>
      <p:pic>
        <p:nvPicPr>
          <p:cNvPr id="9" name="Picture 8">
            <a:extLst>
              <a:ext uri="{FF2B5EF4-FFF2-40B4-BE49-F238E27FC236}">
                <a16:creationId xmlns:a16="http://schemas.microsoft.com/office/drawing/2014/main" id="{A46B2623-F6AC-0049-BF32-5815F57B1A6F}"/>
              </a:ext>
            </a:extLst>
          </p:cNvPr>
          <p:cNvPicPr>
            <a:picLocks noChangeAspect="1"/>
          </p:cNvPicPr>
          <p:nvPr/>
        </p:nvPicPr>
        <p:blipFill>
          <a:blip r:embed="rId4"/>
          <a:stretch>
            <a:fillRect/>
          </a:stretch>
        </p:blipFill>
        <p:spPr>
          <a:xfrm>
            <a:off x="690151" y="1459700"/>
            <a:ext cx="6214298" cy="4525962"/>
          </a:xfrm>
          <a:prstGeom prst="rect">
            <a:avLst/>
          </a:prstGeom>
          <a:ln w="38100">
            <a:noFill/>
          </a:ln>
        </p:spPr>
      </p:pic>
      <p:sp>
        <p:nvSpPr>
          <p:cNvPr id="11" name="TextBox 10">
            <a:extLst>
              <a:ext uri="{FF2B5EF4-FFF2-40B4-BE49-F238E27FC236}">
                <a16:creationId xmlns:a16="http://schemas.microsoft.com/office/drawing/2014/main" id="{13DF8E26-0112-2345-807C-07C8EB7F77FB}"/>
              </a:ext>
            </a:extLst>
          </p:cNvPr>
          <p:cNvSpPr txBox="1"/>
          <p:nvPr/>
        </p:nvSpPr>
        <p:spPr>
          <a:xfrm>
            <a:off x="6986953" y="1459700"/>
            <a:ext cx="4759569" cy="8463855"/>
          </a:xfrm>
          <a:prstGeom prst="rect">
            <a:avLst/>
          </a:prstGeom>
          <a:noFill/>
          <a:effectLst/>
        </p:spPr>
        <p:txBody>
          <a:bodyPr wrap="square" rtlCol="0">
            <a:spAutoFit/>
          </a:bodyPr>
          <a:lstStyle/>
          <a:p>
            <a:pPr marL="285750" indent="-285750">
              <a:buFont typeface="Arial" panose="020B0604020202020204" pitchFamily="34" charset="0"/>
              <a:buChar char="•"/>
            </a:pPr>
            <a:r>
              <a:rPr lang="en-US" sz="3400" dirty="0">
                <a:latin typeface="Franklin Gothic Book" panose="020B0503020102020204" pitchFamily="34" charset="0"/>
              </a:rPr>
              <a:t>Community hubs</a:t>
            </a:r>
          </a:p>
          <a:p>
            <a:pPr marL="285750" indent="-285750">
              <a:buFont typeface="Arial" panose="020B0604020202020204" pitchFamily="34" charset="0"/>
              <a:buChar char="•"/>
            </a:pPr>
            <a:r>
              <a:rPr lang="en-US" sz="3400" dirty="0">
                <a:latin typeface="Franklin Gothic Book" panose="020B0503020102020204" pitchFamily="34" charset="0"/>
              </a:rPr>
              <a:t>Taxi ranks</a:t>
            </a:r>
          </a:p>
          <a:p>
            <a:pPr marL="285750" indent="-285750">
              <a:buFont typeface="Arial" panose="020B0604020202020204" pitchFamily="34" charset="0"/>
              <a:buChar char="•"/>
            </a:pPr>
            <a:r>
              <a:rPr lang="en-US" sz="3400" dirty="0">
                <a:latin typeface="Franklin Gothic Book" panose="020B0503020102020204" pitchFamily="34" charset="0"/>
              </a:rPr>
              <a:t>Mobile services at places where men meet</a:t>
            </a:r>
          </a:p>
          <a:p>
            <a:endParaRPr lang="en-US" sz="3400" dirty="0">
              <a:latin typeface="Franklin Gothic Book" panose="020B0503020102020204" pitchFamily="34" charset="0"/>
            </a:endParaRPr>
          </a:p>
          <a:p>
            <a:r>
              <a:rPr lang="en-US" sz="3400" i="1" dirty="0" err="1">
                <a:latin typeface="Franklin Gothic Book" panose="020B0503020102020204" pitchFamily="34" charset="0"/>
              </a:rPr>
              <a:t>PopART</a:t>
            </a:r>
            <a:r>
              <a:rPr lang="en-US" sz="3400" i="1" dirty="0">
                <a:latin typeface="Franklin Gothic Book" panose="020B0503020102020204" pitchFamily="34" charset="0"/>
              </a:rPr>
              <a:t>, MSF Eshowe, </a:t>
            </a:r>
            <a:r>
              <a:rPr lang="en-US" sz="3400" i="1" dirty="0" err="1">
                <a:latin typeface="Franklin Gothic Book" panose="020B0503020102020204" pitchFamily="34" charset="0"/>
              </a:rPr>
              <a:t>Zwakala</a:t>
            </a:r>
            <a:r>
              <a:rPr lang="en-US" sz="3400" i="1" dirty="0">
                <a:latin typeface="Franklin Gothic Book" panose="020B0503020102020204" pitchFamily="34" charset="0"/>
              </a:rPr>
              <a:t> </a:t>
            </a:r>
            <a:r>
              <a:rPr lang="en-US" sz="3400" i="1" dirty="0" err="1">
                <a:latin typeface="Franklin Gothic Book" panose="020B0503020102020204" pitchFamily="34" charset="0"/>
              </a:rPr>
              <a:t>Ndoda</a:t>
            </a:r>
            <a:endParaRPr lang="en-US" sz="3400" i="1" dirty="0">
              <a:latin typeface="Franklin Gothic Book" panose="020B0503020102020204" pitchFamily="34" charset="0"/>
            </a:endParaRPr>
          </a:p>
          <a:p>
            <a:endParaRPr lang="en-US" sz="3400" dirty="0">
              <a:latin typeface="Franklin Gothic Book" panose="020B0503020102020204" pitchFamily="34" charset="0"/>
            </a:endParaRPr>
          </a:p>
          <a:p>
            <a:endParaRPr lang="en-US" sz="3400" dirty="0">
              <a:latin typeface="Franklin Gothic Book" panose="020B0503020102020204" pitchFamily="34" charset="0"/>
            </a:endParaRPr>
          </a:p>
          <a:p>
            <a:endParaRPr lang="en-US" sz="3400" dirty="0">
              <a:latin typeface="Franklin Gothic Book" panose="020B0503020102020204" pitchFamily="34" charset="0"/>
            </a:endParaRPr>
          </a:p>
          <a:p>
            <a:endParaRPr lang="en-US" sz="3400" dirty="0">
              <a:latin typeface="Franklin Gothic Book" panose="020B0503020102020204" pitchFamily="34" charset="0"/>
            </a:endParaRPr>
          </a:p>
          <a:p>
            <a:endParaRPr lang="en-US" sz="3400" dirty="0">
              <a:latin typeface="Franklin Gothic Book" panose="020B0503020102020204" pitchFamily="34" charset="0"/>
            </a:endParaRPr>
          </a:p>
          <a:p>
            <a:endParaRPr lang="en-US" sz="3400" dirty="0">
              <a:latin typeface="Franklin Gothic Book" panose="020B0503020102020204" pitchFamily="34" charset="0"/>
            </a:endParaRPr>
          </a:p>
          <a:p>
            <a:endParaRPr lang="en-US" sz="3400" dirty="0">
              <a:latin typeface="Franklin Gothic Book" panose="020B0503020102020204" pitchFamily="34" charset="0"/>
            </a:endParaRPr>
          </a:p>
          <a:p>
            <a:endParaRPr lang="en-US" sz="34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762ACE27-5BD4-1444-9EB2-3111FAB2AF65}"/>
              </a:ext>
            </a:extLst>
          </p:cNvPr>
          <p:cNvSpPr txBox="1"/>
          <p:nvPr/>
        </p:nvSpPr>
        <p:spPr>
          <a:xfrm>
            <a:off x="607647" y="5985662"/>
            <a:ext cx="4787705" cy="646331"/>
          </a:xfrm>
          <a:prstGeom prst="rect">
            <a:avLst/>
          </a:prstGeom>
          <a:noFill/>
        </p:spPr>
        <p:txBody>
          <a:bodyPr wrap="square" rtlCol="0">
            <a:spAutoFit/>
          </a:bodyPr>
          <a:lstStyle/>
          <a:p>
            <a:r>
              <a:rPr lang="en-US" i="1" dirty="0" err="1">
                <a:latin typeface="Franklin Gothic Book" panose="020B0503020102020204" pitchFamily="34" charset="0"/>
              </a:rPr>
              <a:t>PopART</a:t>
            </a:r>
            <a:r>
              <a:rPr lang="en-US" i="1" dirty="0">
                <a:latin typeface="Franklin Gothic Book" panose="020B0503020102020204" pitchFamily="34" charset="0"/>
              </a:rPr>
              <a:t>, Zambia</a:t>
            </a:r>
          </a:p>
          <a:p>
            <a:endParaRPr lang="en-US" dirty="0">
              <a:solidFill>
                <a:schemeClr val="bg1"/>
              </a:solidFill>
            </a:endParaRPr>
          </a:p>
        </p:txBody>
      </p:sp>
    </p:spTree>
    <p:extLst>
      <p:ext uri="{BB962C8B-B14F-4D97-AF65-F5344CB8AC3E}">
        <p14:creationId xmlns:p14="http://schemas.microsoft.com/office/powerpoint/2010/main" val="1923189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23CD-07BB-BA47-9159-B6476AFCD01F}"/>
              </a:ext>
            </a:extLst>
          </p:cNvPr>
          <p:cNvSpPr>
            <a:spLocks noGrp="1"/>
          </p:cNvSpPr>
          <p:nvPr>
            <p:ph type="title"/>
          </p:nvPr>
        </p:nvSpPr>
        <p:spPr>
          <a:xfrm>
            <a:off x="1402583" y="122572"/>
            <a:ext cx="10972800" cy="1143000"/>
          </a:xfrm>
          <a:noFill/>
          <a:ln w="38100">
            <a:noFill/>
          </a:ln>
        </p:spPr>
        <p:txBody>
          <a:bodyPr/>
          <a:lstStyle/>
          <a:p>
            <a:r>
              <a:rPr lang="en-US" dirty="0">
                <a:solidFill>
                  <a:srgbClr val="818386"/>
                </a:solidFill>
              </a:rPr>
              <a:t>Access to male service providers</a:t>
            </a:r>
          </a:p>
        </p:txBody>
      </p:sp>
      <p:pic>
        <p:nvPicPr>
          <p:cNvPr id="4" name="Picture 3">
            <a:extLst>
              <a:ext uri="{FF2B5EF4-FFF2-40B4-BE49-F238E27FC236}">
                <a16:creationId xmlns:a16="http://schemas.microsoft.com/office/drawing/2014/main" id="{A2215F59-3D4F-204F-AFB7-B6523E97594F}"/>
              </a:ext>
            </a:extLst>
          </p:cNvPr>
          <p:cNvPicPr>
            <a:picLocks noChangeAspect="1"/>
          </p:cNvPicPr>
          <p:nvPr/>
        </p:nvPicPr>
        <p:blipFill>
          <a:blip r:embed="rId3"/>
          <a:stretch>
            <a:fillRect/>
          </a:stretch>
        </p:blipFill>
        <p:spPr>
          <a:xfrm>
            <a:off x="690151" y="189700"/>
            <a:ext cx="2387600" cy="1181100"/>
          </a:xfrm>
          <a:prstGeom prst="rect">
            <a:avLst/>
          </a:prstGeom>
        </p:spPr>
      </p:pic>
      <p:pic>
        <p:nvPicPr>
          <p:cNvPr id="12" name="Content Placeholder 3">
            <a:extLst>
              <a:ext uri="{FF2B5EF4-FFF2-40B4-BE49-F238E27FC236}">
                <a16:creationId xmlns:a16="http://schemas.microsoft.com/office/drawing/2014/main" id="{3F149EF7-3EBE-E24C-807A-9BD42582989D}"/>
              </a:ext>
            </a:extLst>
          </p:cNvPr>
          <p:cNvPicPr>
            <a:picLocks noGrp="1"/>
          </p:cNvPicPr>
          <p:nvPr>
            <p:ph idx="1"/>
          </p:nvPr>
        </p:nvPicPr>
        <p:blipFill>
          <a:blip r:embed="rId4"/>
          <a:stretch>
            <a:fillRect/>
          </a:stretch>
        </p:blipFill>
        <p:spPr>
          <a:xfrm>
            <a:off x="4248442" y="1649112"/>
            <a:ext cx="7019743" cy="4245251"/>
          </a:xfrm>
          <a:prstGeom prst="rect">
            <a:avLst/>
          </a:prstGeom>
        </p:spPr>
      </p:pic>
      <p:sp>
        <p:nvSpPr>
          <p:cNvPr id="6" name="TextBox 5">
            <a:extLst>
              <a:ext uri="{FF2B5EF4-FFF2-40B4-BE49-F238E27FC236}">
                <a16:creationId xmlns:a16="http://schemas.microsoft.com/office/drawing/2014/main" id="{C4564C92-1618-F14A-9CD7-62DC70D28968}"/>
              </a:ext>
            </a:extLst>
          </p:cNvPr>
          <p:cNvSpPr txBox="1"/>
          <p:nvPr/>
        </p:nvSpPr>
        <p:spPr>
          <a:xfrm>
            <a:off x="690151" y="1649112"/>
            <a:ext cx="3412403" cy="3046988"/>
          </a:xfrm>
          <a:prstGeom prst="rect">
            <a:avLst/>
          </a:prstGeom>
          <a:noFill/>
        </p:spPr>
        <p:txBody>
          <a:bodyPr wrap="square" rtlCol="0">
            <a:spAutoFit/>
          </a:bodyPr>
          <a:lstStyle/>
          <a:p>
            <a:r>
              <a:rPr lang="en-ZA" sz="2400" dirty="0" err="1">
                <a:latin typeface="Franklin Gothic Book" panose="020B0503020102020204" pitchFamily="34" charset="0"/>
                <a:cs typeface="Museo Slab 100"/>
              </a:rPr>
              <a:t>Khotla</a:t>
            </a:r>
            <a:r>
              <a:rPr lang="en-ZA" sz="2400" dirty="0">
                <a:latin typeface="Franklin Gothic Book" panose="020B0503020102020204" pitchFamily="34" charset="0"/>
                <a:cs typeface="Museo Slab 100"/>
              </a:rPr>
              <a:t>, Lesotho</a:t>
            </a:r>
          </a:p>
          <a:p>
            <a:endParaRPr lang="en-ZA" sz="2400" dirty="0">
              <a:latin typeface="Franklin Gothic Book" panose="020B0503020102020204" pitchFamily="34" charset="0"/>
              <a:cs typeface="Museo Slab 100"/>
            </a:endParaRPr>
          </a:p>
          <a:p>
            <a:r>
              <a:rPr lang="en-ZA" sz="2400" dirty="0">
                <a:latin typeface="Franklin Gothic Book" panose="020B0503020102020204" pitchFamily="34" charset="0"/>
                <a:cs typeface="Museo Slab 100"/>
              </a:rPr>
              <a:t>“Continued training and mentoring of male health care workers on provision of male-friendly services at all facilities”</a:t>
            </a:r>
          </a:p>
          <a:p>
            <a:endParaRPr lang="en-US" sz="2400" dirty="0">
              <a:latin typeface="Franklin Gothic Book" panose="020B0503020102020204" pitchFamily="34" charset="0"/>
            </a:endParaRPr>
          </a:p>
        </p:txBody>
      </p:sp>
      <p:pic>
        <p:nvPicPr>
          <p:cNvPr id="13" name="Picture 12">
            <a:extLst>
              <a:ext uri="{FF2B5EF4-FFF2-40B4-BE49-F238E27FC236}">
                <a16:creationId xmlns:a16="http://schemas.microsoft.com/office/drawing/2014/main" id="{5EC153F4-AA13-CB45-8B92-B0E95654109F}"/>
              </a:ext>
            </a:extLst>
          </p:cNvPr>
          <p:cNvPicPr>
            <a:picLocks noChangeAspect="1"/>
          </p:cNvPicPr>
          <p:nvPr/>
        </p:nvPicPr>
        <p:blipFill>
          <a:blip r:embed="rId5"/>
          <a:stretch>
            <a:fillRect/>
          </a:stretch>
        </p:blipFill>
        <p:spPr>
          <a:xfrm>
            <a:off x="2732264" y="4979963"/>
            <a:ext cx="1370290" cy="914400"/>
          </a:xfrm>
          <a:prstGeom prst="rect">
            <a:avLst/>
          </a:prstGeom>
        </p:spPr>
      </p:pic>
      <p:pic>
        <p:nvPicPr>
          <p:cNvPr id="14" name="Picture 13">
            <a:extLst>
              <a:ext uri="{FF2B5EF4-FFF2-40B4-BE49-F238E27FC236}">
                <a16:creationId xmlns:a16="http://schemas.microsoft.com/office/drawing/2014/main" id="{2D7CD3FB-7683-874B-80CD-0CD039B54A4A}"/>
              </a:ext>
            </a:extLst>
          </p:cNvPr>
          <p:cNvPicPr>
            <a:picLocks noChangeAspect="1"/>
          </p:cNvPicPr>
          <p:nvPr/>
        </p:nvPicPr>
        <p:blipFill>
          <a:blip r:embed="rId6"/>
          <a:stretch>
            <a:fillRect/>
          </a:stretch>
        </p:blipFill>
        <p:spPr>
          <a:xfrm>
            <a:off x="1503300" y="4979964"/>
            <a:ext cx="1083076" cy="914400"/>
          </a:xfrm>
          <a:prstGeom prst="rect">
            <a:avLst/>
          </a:prstGeom>
        </p:spPr>
      </p:pic>
    </p:spTree>
    <p:extLst>
      <p:ext uri="{BB962C8B-B14F-4D97-AF65-F5344CB8AC3E}">
        <p14:creationId xmlns:p14="http://schemas.microsoft.com/office/powerpoint/2010/main" val="456893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23CD-07BB-BA47-9159-B6476AFCD01F}"/>
              </a:ext>
            </a:extLst>
          </p:cNvPr>
          <p:cNvSpPr>
            <a:spLocks noGrp="1"/>
          </p:cNvSpPr>
          <p:nvPr>
            <p:ph type="title"/>
          </p:nvPr>
        </p:nvSpPr>
        <p:spPr>
          <a:xfrm>
            <a:off x="2044838" y="222248"/>
            <a:ext cx="10972800" cy="1143000"/>
          </a:xfrm>
          <a:noFill/>
          <a:ln w="38100">
            <a:noFill/>
          </a:ln>
        </p:spPr>
        <p:txBody>
          <a:bodyPr/>
          <a:lstStyle/>
          <a:p>
            <a:r>
              <a:rPr lang="en-US" dirty="0">
                <a:solidFill>
                  <a:srgbClr val="E0001B"/>
                </a:solidFill>
              </a:rPr>
              <a:t>HIV services within wellness services</a:t>
            </a:r>
          </a:p>
        </p:txBody>
      </p:sp>
      <p:pic>
        <p:nvPicPr>
          <p:cNvPr id="5" name="Picture 4">
            <a:extLst>
              <a:ext uri="{FF2B5EF4-FFF2-40B4-BE49-F238E27FC236}">
                <a16:creationId xmlns:a16="http://schemas.microsoft.com/office/drawing/2014/main" id="{FFFC07BB-B893-944C-8DB9-638ED6739EB0}"/>
              </a:ext>
            </a:extLst>
          </p:cNvPr>
          <p:cNvPicPr>
            <a:picLocks noChangeAspect="1"/>
          </p:cNvPicPr>
          <p:nvPr/>
        </p:nvPicPr>
        <p:blipFill>
          <a:blip r:embed="rId3"/>
          <a:stretch>
            <a:fillRect/>
          </a:stretch>
        </p:blipFill>
        <p:spPr>
          <a:xfrm>
            <a:off x="690151" y="273048"/>
            <a:ext cx="2654300" cy="1092200"/>
          </a:xfrm>
          <a:prstGeom prst="rect">
            <a:avLst/>
          </a:prstGeom>
        </p:spPr>
      </p:pic>
      <p:pic>
        <p:nvPicPr>
          <p:cNvPr id="15" name="Picture 14">
            <a:extLst>
              <a:ext uri="{FF2B5EF4-FFF2-40B4-BE49-F238E27FC236}">
                <a16:creationId xmlns:a16="http://schemas.microsoft.com/office/drawing/2014/main" id="{EAAB13F0-47F5-7243-BEE3-9AE6C6FA61DD}"/>
              </a:ext>
            </a:extLst>
          </p:cNvPr>
          <p:cNvPicPr>
            <a:picLocks noChangeAspect="1"/>
          </p:cNvPicPr>
          <p:nvPr/>
        </p:nvPicPr>
        <p:blipFill>
          <a:blip r:embed="rId4"/>
          <a:stretch>
            <a:fillRect/>
          </a:stretch>
        </p:blipFill>
        <p:spPr>
          <a:xfrm>
            <a:off x="6516624" y="1235665"/>
            <a:ext cx="5065776" cy="5015818"/>
          </a:xfrm>
          <a:prstGeom prst="rect">
            <a:avLst/>
          </a:prstGeom>
        </p:spPr>
      </p:pic>
      <p:sp>
        <p:nvSpPr>
          <p:cNvPr id="10" name="TextBox 9">
            <a:extLst>
              <a:ext uri="{FF2B5EF4-FFF2-40B4-BE49-F238E27FC236}">
                <a16:creationId xmlns:a16="http://schemas.microsoft.com/office/drawing/2014/main" id="{710D82D2-9626-5E49-808F-172B5E2E7217}"/>
              </a:ext>
            </a:extLst>
          </p:cNvPr>
          <p:cNvSpPr txBox="1"/>
          <p:nvPr/>
        </p:nvSpPr>
        <p:spPr>
          <a:xfrm>
            <a:off x="436933" y="1533379"/>
            <a:ext cx="5429295"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Franklin Gothic Book" panose="020B0503020102020204" pitchFamily="34" charset="0"/>
              </a:rPr>
              <a:t>Intervention provided HIV testing services within broader health service as indicated by </a:t>
            </a:r>
            <a:r>
              <a:rPr lang="en-US" sz="2400" dirty="0" err="1">
                <a:latin typeface="Franklin Gothic Book" panose="020B0503020102020204" pitchFamily="34" charset="0"/>
              </a:rPr>
              <a:t>formulative</a:t>
            </a:r>
            <a:r>
              <a:rPr lang="en-US" sz="2400" dirty="0">
                <a:latin typeface="Franklin Gothic Book" panose="020B0503020102020204" pitchFamily="34" charset="0"/>
              </a:rPr>
              <a:t> work (</a:t>
            </a:r>
            <a:r>
              <a:rPr lang="en-US" sz="2400" dirty="0" err="1">
                <a:latin typeface="Franklin Gothic Book" panose="020B0503020102020204" pitchFamily="34" charset="0"/>
              </a:rPr>
              <a:t>PopART</a:t>
            </a:r>
            <a:r>
              <a:rPr lang="en-US" sz="2400" dirty="0">
                <a:latin typeface="Franklin Gothic Book" panose="020B0503020102020204" pitchFamily="34" charset="0"/>
              </a:rPr>
              <a:t>, Zambia)</a:t>
            </a:r>
          </a:p>
          <a:p>
            <a:endParaRPr lang="en-US" sz="3000" dirty="0">
              <a:latin typeface="Franklin Gothic Book" panose="020B0503020102020204" pitchFamily="34" charset="0"/>
            </a:endParaRPr>
          </a:p>
          <a:p>
            <a:endParaRPr lang="en-US" sz="3000" dirty="0"/>
          </a:p>
          <a:p>
            <a:r>
              <a:rPr lang="en-US" sz="3000" dirty="0"/>
              <a:t>	</a:t>
            </a:r>
          </a:p>
          <a:p>
            <a:endParaRPr lang="en-US" sz="3000" dirty="0"/>
          </a:p>
        </p:txBody>
      </p:sp>
      <p:sp>
        <p:nvSpPr>
          <p:cNvPr id="18" name="TextBox 17">
            <a:extLst>
              <a:ext uri="{FF2B5EF4-FFF2-40B4-BE49-F238E27FC236}">
                <a16:creationId xmlns:a16="http://schemas.microsoft.com/office/drawing/2014/main" id="{6B9E7EBA-2216-9E47-B968-8B41FCEE11C5}"/>
              </a:ext>
            </a:extLst>
          </p:cNvPr>
          <p:cNvSpPr txBox="1"/>
          <p:nvPr/>
        </p:nvSpPr>
        <p:spPr>
          <a:xfrm>
            <a:off x="6982265" y="5911988"/>
            <a:ext cx="4600135" cy="646331"/>
          </a:xfrm>
          <a:prstGeom prst="rect">
            <a:avLst/>
          </a:prstGeom>
          <a:noFill/>
        </p:spPr>
        <p:txBody>
          <a:bodyPr wrap="square" rtlCol="0">
            <a:spAutoFit/>
          </a:bodyPr>
          <a:lstStyle/>
          <a:p>
            <a:pPr algn="r"/>
            <a:r>
              <a:rPr lang="en-US" i="1" dirty="0" err="1">
                <a:solidFill>
                  <a:schemeClr val="bg1"/>
                </a:solidFill>
                <a:latin typeface="Franklin Gothic Book" panose="020B0503020102020204" pitchFamily="34" charset="0"/>
              </a:rPr>
              <a:t>Musondo</a:t>
            </a:r>
            <a:r>
              <a:rPr lang="en-US" i="1" dirty="0">
                <a:solidFill>
                  <a:schemeClr val="bg1"/>
                </a:solidFill>
                <a:latin typeface="Franklin Gothic Book" panose="020B0503020102020204" pitchFamily="34" charset="0"/>
              </a:rPr>
              <a:t> </a:t>
            </a:r>
            <a:r>
              <a:rPr lang="en-US" i="1" dirty="0" err="1">
                <a:solidFill>
                  <a:schemeClr val="bg1"/>
                </a:solidFill>
                <a:latin typeface="Franklin Gothic Book" panose="020B0503020102020204" pitchFamily="34" charset="0"/>
              </a:rPr>
              <a:t>Simwinga</a:t>
            </a:r>
            <a:r>
              <a:rPr lang="en-US" i="1" dirty="0">
                <a:solidFill>
                  <a:schemeClr val="bg1"/>
                </a:solidFill>
                <a:latin typeface="Franklin Gothic Book" panose="020B0503020102020204" pitchFamily="34" charset="0"/>
              </a:rPr>
              <a:t>, </a:t>
            </a:r>
            <a:r>
              <a:rPr lang="en-US" i="1" dirty="0" err="1">
                <a:solidFill>
                  <a:schemeClr val="bg1"/>
                </a:solidFill>
                <a:latin typeface="Franklin Gothic Book" panose="020B0503020102020204" pitchFamily="34" charset="0"/>
              </a:rPr>
              <a:t>Zambart</a:t>
            </a:r>
            <a:endParaRPr lang="en-US" i="1" dirty="0">
              <a:solidFill>
                <a:schemeClr val="bg1"/>
              </a:solidFill>
              <a:latin typeface="Franklin Gothic Book" panose="020B0503020102020204" pitchFamily="34" charset="0"/>
            </a:endParaRPr>
          </a:p>
          <a:p>
            <a:endParaRPr lang="en-US" dirty="0">
              <a:solidFill>
                <a:schemeClr val="bg1"/>
              </a:solidFill>
            </a:endParaRPr>
          </a:p>
        </p:txBody>
      </p:sp>
      <p:sp>
        <p:nvSpPr>
          <p:cNvPr id="20" name="Speech Bubble: Oval 2">
            <a:extLst>
              <a:ext uri="{FF2B5EF4-FFF2-40B4-BE49-F238E27FC236}">
                <a16:creationId xmlns:a16="http://schemas.microsoft.com/office/drawing/2014/main" id="{DB70A8CE-6AF1-EE42-8E76-2A0284E07326}"/>
              </a:ext>
            </a:extLst>
          </p:cNvPr>
          <p:cNvSpPr/>
          <p:nvPr/>
        </p:nvSpPr>
        <p:spPr>
          <a:xfrm>
            <a:off x="541211" y="3563007"/>
            <a:ext cx="5859003" cy="2478244"/>
          </a:xfrm>
          <a:prstGeom prst="wedgeEllipseCallout">
            <a:avLst>
              <a:gd name="adj1" fmla="val -52705"/>
              <a:gd name="adj2" fmla="val 19540"/>
            </a:avLst>
          </a:prstGeom>
          <a:solidFill>
            <a:srgbClr val="E0001B"/>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ZA" sz="2800" dirty="0">
                <a:ln w="0"/>
                <a:solidFill>
                  <a:schemeClr val="bg1"/>
                </a:solidFill>
                <a:effectLst>
                  <a:outerShdw blurRad="38100" dist="19050" dir="2700000" algn="tl" rotWithShape="0">
                    <a:schemeClr val="dk1">
                      <a:alpha val="40000"/>
                    </a:schemeClr>
                  </a:outerShdw>
                </a:effectLst>
                <a:latin typeface="Franklin Gothic Book" panose="020B0503020102020204" pitchFamily="34" charset="0"/>
              </a:rPr>
              <a:t>“</a:t>
            </a:r>
            <a:r>
              <a:rPr lang="en-US" sz="2800" dirty="0">
                <a:solidFill>
                  <a:schemeClr val="bg1"/>
                </a:solidFill>
                <a:latin typeface="Franklin Gothic Book" panose="020B0503020102020204" pitchFamily="34" charset="0"/>
              </a:rPr>
              <a:t>Don’t talk to us about HIV (again). Talk to us about health and wellness. Talk to us about who we are.” </a:t>
            </a:r>
          </a:p>
        </p:txBody>
      </p:sp>
    </p:spTree>
    <p:extLst>
      <p:ext uri="{BB962C8B-B14F-4D97-AF65-F5344CB8AC3E}">
        <p14:creationId xmlns:p14="http://schemas.microsoft.com/office/powerpoint/2010/main" val="538944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23CD-07BB-BA47-9159-B6476AFCD01F}"/>
              </a:ext>
            </a:extLst>
          </p:cNvPr>
          <p:cNvSpPr>
            <a:spLocks noGrp="1"/>
          </p:cNvSpPr>
          <p:nvPr>
            <p:ph type="title"/>
          </p:nvPr>
        </p:nvSpPr>
        <p:spPr>
          <a:xfrm>
            <a:off x="310559" y="273048"/>
            <a:ext cx="10972800" cy="1143000"/>
          </a:xfrm>
          <a:noFill/>
          <a:ln w="38100">
            <a:noFill/>
          </a:ln>
        </p:spPr>
        <p:txBody>
          <a:bodyPr/>
          <a:lstStyle/>
          <a:p>
            <a:r>
              <a:rPr lang="en-US" dirty="0">
                <a:solidFill>
                  <a:srgbClr val="E0001B"/>
                </a:solidFill>
              </a:rPr>
              <a:t>HIV self testing</a:t>
            </a:r>
          </a:p>
        </p:txBody>
      </p:sp>
      <p:pic>
        <p:nvPicPr>
          <p:cNvPr id="5" name="Picture 4">
            <a:extLst>
              <a:ext uri="{FF2B5EF4-FFF2-40B4-BE49-F238E27FC236}">
                <a16:creationId xmlns:a16="http://schemas.microsoft.com/office/drawing/2014/main" id="{FFFC07BB-B893-944C-8DB9-638ED6739EB0}"/>
              </a:ext>
            </a:extLst>
          </p:cNvPr>
          <p:cNvPicPr>
            <a:picLocks noChangeAspect="1"/>
          </p:cNvPicPr>
          <p:nvPr/>
        </p:nvPicPr>
        <p:blipFill>
          <a:blip r:embed="rId3"/>
          <a:stretch>
            <a:fillRect/>
          </a:stretch>
        </p:blipFill>
        <p:spPr>
          <a:xfrm>
            <a:off x="690151" y="273048"/>
            <a:ext cx="2654300" cy="1092200"/>
          </a:xfrm>
          <a:prstGeom prst="rect">
            <a:avLst/>
          </a:prstGeom>
        </p:spPr>
      </p:pic>
      <p:sp>
        <p:nvSpPr>
          <p:cNvPr id="18" name="TextBox 17">
            <a:extLst>
              <a:ext uri="{FF2B5EF4-FFF2-40B4-BE49-F238E27FC236}">
                <a16:creationId xmlns:a16="http://schemas.microsoft.com/office/drawing/2014/main" id="{6B9E7EBA-2216-9E47-B968-8B41FCEE11C5}"/>
              </a:ext>
            </a:extLst>
          </p:cNvPr>
          <p:cNvSpPr txBox="1"/>
          <p:nvPr/>
        </p:nvSpPr>
        <p:spPr>
          <a:xfrm>
            <a:off x="6749444" y="5824024"/>
            <a:ext cx="4600135" cy="646331"/>
          </a:xfrm>
          <a:prstGeom prst="rect">
            <a:avLst/>
          </a:prstGeom>
          <a:noFill/>
        </p:spPr>
        <p:txBody>
          <a:bodyPr wrap="square" rtlCol="0">
            <a:spAutoFit/>
          </a:bodyPr>
          <a:lstStyle/>
          <a:p>
            <a:r>
              <a:rPr lang="en-US" dirty="0" err="1">
                <a:solidFill>
                  <a:schemeClr val="bg1"/>
                </a:solidFill>
                <a:latin typeface="Franklin Gothic Book" panose="020B0503020102020204" pitchFamily="34" charset="0"/>
              </a:rPr>
              <a:t>Dr</a:t>
            </a:r>
            <a:r>
              <a:rPr lang="en-US" dirty="0">
                <a:solidFill>
                  <a:schemeClr val="bg1"/>
                </a:solidFill>
                <a:latin typeface="Franklin Gothic Book" panose="020B0503020102020204" pitchFamily="34" charset="0"/>
              </a:rPr>
              <a:t> </a:t>
            </a:r>
            <a:r>
              <a:rPr lang="en-US" dirty="0" err="1">
                <a:solidFill>
                  <a:schemeClr val="bg1"/>
                </a:solidFill>
                <a:latin typeface="Franklin Gothic Book" panose="020B0503020102020204" pitchFamily="34" charset="0"/>
              </a:rPr>
              <a:t>Musondo</a:t>
            </a:r>
            <a:r>
              <a:rPr lang="en-US" dirty="0">
                <a:solidFill>
                  <a:schemeClr val="bg1"/>
                </a:solidFill>
                <a:latin typeface="Franklin Gothic Book" panose="020B0503020102020204" pitchFamily="34" charset="0"/>
              </a:rPr>
              <a:t> </a:t>
            </a:r>
            <a:r>
              <a:rPr lang="en-US" dirty="0" err="1">
                <a:solidFill>
                  <a:schemeClr val="bg1"/>
                </a:solidFill>
                <a:latin typeface="Franklin Gothic Book" panose="020B0503020102020204" pitchFamily="34" charset="0"/>
              </a:rPr>
              <a:t>Simwinga</a:t>
            </a:r>
            <a:r>
              <a:rPr lang="en-US" dirty="0">
                <a:solidFill>
                  <a:schemeClr val="bg1"/>
                </a:solidFill>
                <a:latin typeface="Franklin Gothic Book" panose="020B0503020102020204" pitchFamily="34" charset="0"/>
              </a:rPr>
              <a:t>, </a:t>
            </a:r>
            <a:r>
              <a:rPr lang="en-US" dirty="0" err="1">
                <a:solidFill>
                  <a:schemeClr val="bg1"/>
                </a:solidFill>
                <a:latin typeface="Franklin Gothic Book" panose="020B0503020102020204" pitchFamily="34" charset="0"/>
              </a:rPr>
              <a:t>Zambart</a:t>
            </a:r>
            <a:r>
              <a:rPr lang="en-US" dirty="0">
                <a:solidFill>
                  <a:schemeClr val="bg1"/>
                </a:solidFill>
                <a:latin typeface="Franklin Gothic Book" panose="020B0503020102020204" pitchFamily="34" charset="0"/>
              </a:rPr>
              <a:t>, Zambia</a:t>
            </a:r>
          </a:p>
          <a:p>
            <a:endParaRPr lang="en-US" dirty="0">
              <a:solidFill>
                <a:schemeClr val="bg1"/>
              </a:solidFill>
            </a:endParaRPr>
          </a:p>
        </p:txBody>
      </p:sp>
      <p:pic>
        <p:nvPicPr>
          <p:cNvPr id="11" name="Picture 10">
            <a:extLst>
              <a:ext uri="{FF2B5EF4-FFF2-40B4-BE49-F238E27FC236}">
                <a16:creationId xmlns:a16="http://schemas.microsoft.com/office/drawing/2014/main" id="{C438C39F-0013-8742-B247-29004F1273CB}"/>
              </a:ext>
            </a:extLst>
          </p:cNvPr>
          <p:cNvPicPr>
            <a:picLocks noChangeAspect="1"/>
          </p:cNvPicPr>
          <p:nvPr/>
        </p:nvPicPr>
        <p:blipFill>
          <a:blip r:embed="rId4"/>
          <a:stretch>
            <a:fillRect/>
          </a:stretch>
        </p:blipFill>
        <p:spPr>
          <a:xfrm>
            <a:off x="560613" y="1590250"/>
            <a:ext cx="6188831" cy="1366654"/>
          </a:xfrm>
          <a:prstGeom prst="rect">
            <a:avLst/>
          </a:prstGeom>
        </p:spPr>
      </p:pic>
      <p:pic>
        <p:nvPicPr>
          <p:cNvPr id="8" name="Picture 7">
            <a:extLst>
              <a:ext uri="{FF2B5EF4-FFF2-40B4-BE49-F238E27FC236}">
                <a16:creationId xmlns:a16="http://schemas.microsoft.com/office/drawing/2014/main" id="{81E13E74-E87B-7145-AE47-EDFE3898A0D0}"/>
              </a:ext>
            </a:extLst>
          </p:cNvPr>
          <p:cNvPicPr>
            <a:picLocks noChangeAspect="1"/>
          </p:cNvPicPr>
          <p:nvPr/>
        </p:nvPicPr>
        <p:blipFill>
          <a:blip r:embed="rId5"/>
          <a:stretch>
            <a:fillRect/>
          </a:stretch>
        </p:blipFill>
        <p:spPr>
          <a:xfrm>
            <a:off x="508702" y="3397135"/>
            <a:ext cx="7543800" cy="1168400"/>
          </a:xfrm>
          <a:prstGeom prst="rect">
            <a:avLst/>
          </a:prstGeom>
        </p:spPr>
      </p:pic>
      <p:pic>
        <p:nvPicPr>
          <p:cNvPr id="9" name="Picture 8">
            <a:extLst>
              <a:ext uri="{FF2B5EF4-FFF2-40B4-BE49-F238E27FC236}">
                <a16:creationId xmlns:a16="http://schemas.microsoft.com/office/drawing/2014/main" id="{2C0483A4-773A-7A4E-A6E0-9257792B3AFF}"/>
              </a:ext>
            </a:extLst>
          </p:cNvPr>
          <p:cNvPicPr>
            <a:picLocks noChangeAspect="1"/>
          </p:cNvPicPr>
          <p:nvPr/>
        </p:nvPicPr>
        <p:blipFill>
          <a:blip r:embed="rId6"/>
          <a:stretch>
            <a:fillRect/>
          </a:stretch>
        </p:blipFill>
        <p:spPr>
          <a:xfrm>
            <a:off x="3814535" y="2322303"/>
            <a:ext cx="3685509" cy="650384"/>
          </a:xfrm>
          <a:prstGeom prst="rect">
            <a:avLst/>
          </a:prstGeom>
        </p:spPr>
      </p:pic>
      <p:pic>
        <p:nvPicPr>
          <p:cNvPr id="4" name="Picture 3">
            <a:extLst>
              <a:ext uri="{FF2B5EF4-FFF2-40B4-BE49-F238E27FC236}">
                <a16:creationId xmlns:a16="http://schemas.microsoft.com/office/drawing/2014/main" id="{AD274E9B-114F-CD4F-8DBB-FB0A6BE6FBFB}"/>
              </a:ext>
            </a:extLst>
          </p:cNvPr>
          <p:cNvPicPr>
            <a:picLocks/>
          </p:cNvPicPr>
          <p:nvPr/>
        </p:nvPicPr>
        <p:blipFill>
          <a:blip r:embed="rId7"/>
          <a:stretch>
            <a:fillRect/>
          </a:stretch>
        </p:blipFill>
        <p:spPr>
          <a:xfrm>
            <a:off x="7398445" y="4132760"/>
            <a:ext cx="668043" cy="554429"/>
          </a:xfrm>
          <a:prstGeom prst="rect">
            <a:avLst/>
          </a:prstGeom>
        </p:spPr>
      </p:pic>
      <p:pic>
        <p:nvPicPr>
          <p:cNvPr id="14" name="Picture 13">
            <a:extLst>
              <a:ext uri="{FF2B5EF4-FFF2-40B4-BE49-F238E27FC236}">
                <a16:creationId xmlns:a16="http://schemas.microsoft.com/office/drawing/2014/main" id="{36C7592F-21A3-3C4D-84DB-12A236BF4379}"/>
              </a:ext>
            </a:extLst>
          </p:cNvPr>
          <p:cNvPicPr>
            <a:picLocks/>
          </p:cNvPicPr>
          <p:nvPr/>
        </p:nvPicPr>
        <p:blipFill>
          <a:blip r:embed="rId7"/>
          <a:stretch>
            <a:fillRect/>
          </a:stretch>
        </p:blipFill>
        <p:spPr>
          <a:xfrm>
            <a:off x="494715" y="4532732"/>
            <a:ext cx="4122429" cy="154457"/>
          </a:xfrm>
          <a:prstGeom prst="rect">
            <a:avLst/>
          </a:prstGeom>
        </p:spPr>
      </p:pic>
      <p:sp>
        <p:nvSpPr>
          <p:cNvPr id="7" name="TextBox 6">
            <a:extLst>
              <a:ext uri="{FF2B5EF4-FFF2-40B4-BE49-F238E27FC236}">
                <a16:creationId xmlns:a16="http://schemas.microsoft.com/office/drawing/2014/main" id="{580F8431-1E3C-7C44-8AB9-6468265EA75A}"/>
              </a:ext>
            </a:extLst>
          </p:cNvPr>
          <p:cNvSpPr txBox="1"/>
          <p:nvPr/>
        </p:nvSpPr>
        <p:spPr>
          <a:xfrm>
            <a:off x="560612" y="5338128"/>
            <a:ext cx="4355378" cy="369332"/>
          </a:xfrm>
          <a:prstGeom prst="rect">
            <a:avLst/>
          </a:prstGeom>
          <a:noFill/>
        </p:spPr>
        <p:txBody>
          <a:bodyPr wrap="square" rtlCol="0">
            <a:spAutoFit/>
          </a:bodyPr>
          <a:lstStyle/>
          <a:p>
            <a:r>
              <a:rPr lang="en-US" i="1" dirty="0">
                <a:latin typeface="Franklin Gothic Book" panose="020B0503020102020204" pitchFamily="34" charset="0"/>
              </a:rPr>
              <a:t>Mike Nyirenda, PIH, Malawi</a:t>
            </a:r>
          </a:p>
        </p:txBody>
      </p:sp>
      <p:sp>
        <p:nvSpPr>
          <p:cNvPr id="13" name="TextBox 12">
            <a:extLst>
              <a:ext uri="{FF2B5EF4-FFF2-40B4-BE49-F238E27FC236}">
                <a16:creationId xmlns:a16="http://schemas.microsoft.com/office/drawing/2014/main" id="{CDB9DA0C-B82F-A74B-A61C-4B08B3F07901}"/>
              </a:ext>
            </a:extLst>
          </p:cNvPr>
          <p:cNvSpPr txBox="1"/>
          <p:nvPr/>
        </p:nvSpPr>
        <p:spPr>
          <a:xfrm>
            <a:off x="8250645" y="1359285"/>
            <a:ext cx="3663769" cy="4708981"/>
          </a:xfrm>
          <a:prstGeom prst="rect">
            <a:avLst/>
          </a:prstGeom>
          <a:noFill/>
          <a:ln>
            <a:solidFill>
              <a:srgbClr val="C00000"/>
            </a:solidFill>
          </a:ln>
        </p:spPr>
        <p:txBody>
          <a:bodyPr wrap="square" rtlCol="0">
            <a:spAutoFit/>
          </a:bodyPr>
          <a:lstStyle/>
          <a:p>
            <a:r>
              <a:rPr lang="en-US" sz="2400" dirty="0">
                <a:latin typeface="Franklin Gothic Book" panose="020B0503020102020204" pitchFamily="34" charset="0"/>
              </a:rPr>
              <a:t>Address a range of challenges and barriers</a:t>
            </a:r>
          </a:p>
          <a:p>
            <a:pPr marL="285750" indent="-285750">
              <a:buFont typeface="Arial" panose="020B0604020202020204" pitchFamily="34" charset="0"/>
              <a:buChar char="•"/>
            </a:pPr>
            <a:r>
              <a:rPr lang="en-US" sz="2400" dirty="0">
                <a:latin typeface="Franklin Gothic Book" panose="020B0503020102020204" pitchFamily="34" charset="0"/>
              </a:rPr>
              <a:t>Testing and linkage trigger feelings of fear and loss.</a:t>
            </a:r>
          </a:p>
          <a:p>
            <a:pPr marL="285750" indent="-285750">
              <a:buFont typeface="Arial" panose="020B0604020202020204" pitchFamily="34" charset="0"/>
              <a:buChar char="•"/>
            </a:pPr>
            <a:r>
              <a:rPr lang="en-US" sz="2400" dirty="0">
                <a:latin typeface="Franklin Gothic Book" panose="020B0503020102020204" pitchFamily="34" charset="0"/>
              </a:rPr>
              <a:t>Many men fear and resist a loss of control and personal autonomy.</a:t>
            </a:r>
          </a:p>
          <a:p>
            <a:pPr marL="285750" indent="-285750">
              <a:buFont typeface="Arial" panose="020B0604020202020204" pitchFamily="34" charset="0"/>
              <a:buChar char="•"/>
            </a:pPr>
            <a:r>
              <a:rPr lang="en-US" sz="2400" dirty="0">
                <a:latin typeface="Franklin Gothic Book" panose="020B0503020102020204" pitchFamily="34" charset="0"/>
              </a:rPr>
              <a:t>Clinics can be unfamiliar, unpleasant and inconvenient.</a:t>
            </a:r>
          </a:p>
          <a:p>
            <a:pPr marL="285750" indent="-285750">
              <a:buFont typeface="Arial" panose="020B0604020202020204" pitchFamily="34" charset="0"/>
              <a:buChar char="•"/>
            </a:pPr>
            <a:endParaRPr lang="en-US" dirty="0">
              <a:latin typeface="Franklin Gothic Book" panose="020B0503020102020204" pitchFamily="34" charset="0"/>
            </a:endParaRPr>
          </a:p>
          <a:p>
            <a:r>
              <a:rPr lang="en-US" i="1" dirty="0">
                <a:latin typeface="Franklin Gothic Book" panose="020B0503020102020204" pitchFamily="34" charset="0"/>
              </a:rPr>
              <a:t>Shawn Malone, PSI, South Africa</a:t>
            </a:r>
            <a:r>
              <a:rPr lang="en-US" dirty="0">
                <a:latin typeface="Franklin Gothic Book" panose="020B0503020102020204" pitchFamily="34" charset="0"/>
              </a:rPr>
              <a:t> </a:t>
            </a:r>
          </a:p>
        </p:txBody>
      </p:sp>
      <p:pic>
        <p:nvPicPr>
          <p:cNvPr id="12" name="Content Placeholder 4">
            <a:extLst>
              <a:ext uri="{FF2B5EF4-FFF2-40B4-BE49-F238E27FC236}">
                <a16:creationId xmlns:a16="http://schemas.microsoft.com/office/drawing/2014/main" id="{6250AAA8-E8EB-924C-9180-E9B387932007}"/>
              </a:ext>
            </a:extLst>
          </p:cNvPr>
          <p:cNvPicPr>
            <a:picLocks noGrp="1" noChangeAspect="1"/>
          </p:cNvPicPr>
          <p:nvPr>
            <p:ph idx="1"/>
          </p:nvPr>
        </p:nvPicPr>
        <p:blipFill>
          <a:blip r:embed="rId8"/>
          <a:stretch>
            <a:fillRect/>
          </a:stretch>
        </p:blipFill>
        <p:spPr>
          <a:xfrm>
            <a:off x="4617145" y="4039489"/>
            <a:ext cx="2781300" cy="647700"/>
          </a:xfrm>
        </p:spPr>
      </p:pic>
    </p:spTree>
    <p:extLst>
      <p:ext uri="{BB962C8B-B14F-4D97-AF65-F5344CB8AC3E}">
        <p14:creationId xmlns:p14="http://schemas.microsoft.com/office/powerpoint/2010/main" val="2727574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B022EA8-F0EF-1C43-A6F3-CDFB58020B41}"/>
              </a:ext>
            </a:extLst>
          </p:cNvPr>
          <p:cNvPicPr>
            <a:picLocks noChangeAspect="1"/>
          </p:cNvPicPr>
          <p:nvPr/>
        </p:nvPicPr>
        <p:blipFill rotWithShape="1">
          <a:blip r:embed="rId3"/>
          <a:srcRect l="50602" t="33444" r="-1"/>
          <a:stretch/>
        </p:blipFill>
        <p:spPr>
          <a:xfrm>
            <a:off x="6395451" y="1244960"/>
            <a:ext cx="5379038" cy="4831505"/>
          </a:xfrm>
          <a:prstGeom prst="rect">
            <a:avLst/>
          </a:prstGeom>
        </p:spPr>
      </p:pic>
      <p:pic>
        <p:nvPicPr>
          <p:cNvPr id="11" name="Content Placeholder 10">
            <a:extLst>
              <a:ext uri="{FF2B5EF4-FFF2-40B4-BE49-F238E27FC236}">
                <a16:creationId xmlns:a16="http://schemas.microsoft.com/office/drawing/2014/main" id="{DBA46F76-F2CF-1140-9CD7-DE2146684A6D}"/>
              </a:ext>
            </a:extLst>
          </p:cNvPr>
          <p:cNvPicPr>
            <a:picLocks noGrp="1"/>
          </p:cNvPicPr>
          <p:nvPr>
            <p:ph idx="1"/>
          </p:nvPr>
        </p:nvPicPr>
        <p:blipFill rotWithShape="1">
          <a:blip r:embed="rId4"/>
          <a:srcRect l="32186" t="-1" b="79"/>
          <a:stretch/>
        </p:blipFill>
        <p:spPr>
          <a:xfrm flipH="1">
            <a:off x="871150" y="1244961"/>
            <a:ext cx="4882630" cy="4831505"/>
          </a:xfrm>
        </p:spPr>
      </p:pic>
      <p:sp>
        <p:nvSpPr>
          <p:cNvPr id="2" name="Title 1">
            <a:extLst>
              <a:ext uri="{FF2B5EF4-FFF2-40B4-BE49-F238E27FC236}">
                <a16:creationId xmlns:a16="http://schemas.microsoft.com/office/drawing/2014/main" id="{825C9C7F-5127-E448-871A-FEA446D74C9F}"/>
              </a:ext>
            </a:extLst>
          </p:cNvPr>
          <p:cNvSpPr>
            <a:spLocks noGrp="1"/>
          </p:cNvSpPr>
          <p:nvPr>
            <p:ph type="title"/>
          </p:nvPr>
        </p:nvSpPr>
        <p:spPr/>
        <p:txBody>
          <a:bodyPr/>
          <a:lstStyle/>
          <a:p>
            <a:r>
              <a:rPr lang="en-US" dirty="0"/>
              <a:t>Key closing reflections</a:t>
            </a:r>
          </a:p>
        </p:txBody>
      </p:sp>
      <p:sp>
        <p:nvSpPr>
          <p:cNvPr id="6" name="Speech Bubble: Oval 2">
            <a:extLst>
              <a:ext uri="{FF2B5EF4-FFF2-40B4-BE49-F238E27FC236}">
                <a16:creationId xmlns:a16="http://schemas.microsoft.com/office/drawing/2014/main" id="{87763671-7C1D-1041-B45C-BD27B3475162}"/>
              </a:ext>
            </a:extLst>
          </p:cNvPr>
          <p:cNvSpPr/>
          <p:nvPr/>
        </p:nvSpPr>
        <p:spPr>
          <a:xfrm>
            <a:off x="871150" y="1275705"/>
            <a:ext cx="4882630" cy="1875709"/>
          </a:xfrm>
          <a:prstGeom prst="wedgeEllipseCallout">
            <a:avLst>
              <a:gd name="adj1" fmla="val 25926"/>
              <a:gd name="adj2" fmla="val 70983"/>
            </a:avLst>
          </a:prstGeom>
          <a:solidFill>
            <a:srgbClr val="E0001B"/>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latin typeface="Franklin Gothic Book" panose="020B0503020102020204" pitchFamily="34" charset="0"/>
            </a:endParaRPr>
          </a:p>
        </p:txBody>
      </p:sp>
      <p:sp>
        <p:nvSpPr>
          <p:cNvPr id="8" name="Speech Bubble: Oval 2">
            <a:extLst>
              <a:ext uri="{FF2B5EF4-FFF2-40B4-BE49-F238E27FC236}">
                <a16:creationId xmlns:a16="http://schemas.microsoft.com/office/drawing/2014/main" id="{79F0CBEA-9246-B748-B791-C636815CFF91}"/>
              </a:ext>
            </a:extLst>
          </p:cNvPr>
          <p:cNvSpPr/>
          <p:nvPr/>
        </p:nvSpPr>
        <p:spPr>
          <a:xfrm>
            <a:off x="5884704" y="3358002"/>
            <a:ext cx="5948004" cy="2718463"/>
          </a:xfrm>
          <a:prstGeom prst="wedgeEllipseCallout">
            <a:avLst>
              <a:gd name="adj1" fmla="val -9842"/>
              <a:gd name="adj2" fmla="val -61465"/>
            </a:avLst>
          </a:prstGeom>
          <a:solidFill>
            <a:srgbClr val="E0001B"/>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latin typeface="Franklin Gothic Book" panose="020B0503020102020204" pitchFamily="34" charset="0"/>
            </a:endParaRPr>
          </a:p>
        </p:txBody>
      </p:sp>
      <p:sp>
        <p:nvSpPr>
          <p:cNvPr id="9" name="TextBox 8">
            <a:extLst>
              <a:ext uri="{FF2B5EF4-FFF2-40B4-BE49-F238E27FC236}">
                <a16:creationId xmlns:a16="http://schemas.microsoft.com/office/drawing/2014/main" id="{AFA226B2-46A6-A643-BE10-37BC0FBF134F}"/>
              </a:ext>
            </a:extLst>
          </p:cNvPr>
          <p:cNvSpPr txBox="1"/>
          <p:nvPr/>
        </p:nvSpPr>
        <p:spPr>
          <a:xfrm>
            <a:off x="6368753" y="3769294"/>
            <a:ext cx="5083016" cy="2123658"/>
          </a:xfrm>
          <a:prstGeom prst="rect">
            <a:avLst/>
          </a:prstGeom>
          <a:noFill/>
        </p:spPr>
        <p:txBody>
          <a:bodyPr wrap="square" rtlCol="0">
            <a:spAutoFit/>
          </a:bodyPr>
          <a:lstStyle/>
          <a:p>
            <a:pPr algn="ctr"/>
            <a:r>
              <a:rPr lang="en-GB" sz="2200" dirty="0">
                <a:solidFill>
                  <a:schemeClr val="bg1"/>
                </a:solidFill>
                <a:latin typeface="Franklin Gothic Book" panose="020B0503020102020204" pitchFamily="34" charset="0"/>
              </a:rPr>
              <a:t>“Please focus it on the health. Not the HIV. </a:t>
            </a:r>
            <a:r>
              <a:rPr lang="en-ZA" sz="2200" dirty="0">
                <a:solidFill>
                  <a:schemeClr val="bg1"/>
                </a:solidFill>
                <a:latin typeface="Franklin Gothic Book" panose="020B0503020102020204" pitchFamily="34" charset="0"/>
              </a:rPr>
              <a:t> </a:t>
            </a:r>
            <a:r>
              <a:rPr lang="en-GB" sz="2200" dirty="0">
                <a:solidFill>
                  <a:schemeClr val="bg1"/>
                </a:solidFill>
                <a:latin typeface="Franklin Gothic Book" panose="020B0503020102020204" pitchFamily="34" charset="0"/>
              </a:rPr>
              <a:t>I may be coming to your facility and you’re focused on 90-90-90. My problem as a man living with HIV is not my HIV. It may be another thing, address my other health needs.”</a:t>
            </a:r>
            <a:endParaRPr lang="en-ZA" sz="2200" dirty="0">
              <a:solidFill>
                <a:schemeClr val="bg1"/>
              </a:solidFill>
              <a:latin typeface="Franklin Gothic Book" panose="020B0503020102020204" pitchFamily="34" charset="0"/>
            </a:endParaRPr>
          </a:p>
        </p:txBody>
      </p:sp>
      <p:sp>
        <p:nvSpPr>
          <p:cNvPr id="7" name="TextBox 6">
            <a:extLst>
              <a:ext uri="{FF2B5EF4-FFF2-40B4-BE49-F238E27FC236}">
                <a16:creationId xmlns:a16="http://schemas.microsoft.com/office/drawing/2014/main" id="{40247932-8B9B-7445-A3BA-FE2696171F5C}"/>
              </a:ext>
            </a:extLst>
          </p:cNvPr>
          <p:cNvSpPr txBox="1"/>
          <p:nvPr/>
        </p:nvSpPr>
        <p:spPr>
          <a:xfrm>
            <a:off x="1289957" y="1527671"/>
            <a:ext cx="4147457" cy="1785104"/>
          </a:xfrm>
          <a:prstGeom prst="rect">
            <a:avLst/>
          </a:prstGeom>
          <a:noFill/>
        </p:spPr>
        <p:txBody>
          <a:bodyPr wrap="square" rtlCol="0">
            <a:spAutoFit/>
          </a:bodyPr>
          <a:lstStyle/>
          <a:p>
            <a:pPr algn="ctr"/>
            <a:r>
              <a:rPr lang="en-GB" sz="2200" dirty="0">
                <a:solidFill>
                  <a:schemeClr val="bg1"/>
                </a:solidFill>
              </a:rPr>
              <a:t>“We need to have </a:t>
            </a:r>
            <a:r>
              <a:rPr lang="en-GB" sz="2200" dirty="0" err="1">
                <a:solidFill>
                  <a:schemeClr val="bg1"/>
                </a:solidFill>
              </a:rPr>
              <a:t>sero</a:t>
            </a:r>
            <a:r>
              <a:rPr lang="en-GB" sz="2200" dirty="0">
                <a:solidFill>
                  <a:schemeClr val="bg1"/>
                </a:solidFill>
              </a:rPr>
              <a:t> neutral programming and U=U in each cultural context. And we need to treat people right.”</a:t>
            </a:r>
          </a:p>
          <a:p>
            <a:endParaRPr lang="en-US" sz="2200" dirty="0"/>
          </a:p>
        </p:txBody>
      </p:sp>
      <p:sp>
        <p:nvSpPr>
          <p:cNvPr id="15" name="TextBox 14">
            <a:extLst>
              <a:ext uri="{FF2B5EF4-FFF2-40B4-BE49-F238E27FC236}">
                <a16:creationId xmlns:a16="http://schemas.microsoft.com/office/drawing/2014/main" id="{F56B6A40-2727-7044-AF83-CE6233DC04DF}"/>
              </a:ext>
            </a:extLst>
          </p:cNvPr>
          <p:cNvSpPr txBox="1"/>
          <p:nvPr/>
        </p:nvSpPr>
        <p:spPr>
          <a:xfrm>
            <a:off x="740226" y="6058224"/>
            <a:ext cx="4355378" cy="369332"/>
          </a:xfrm>
          <a:prstGeom prst="rect">
            <a:avLst/>
          </a:prstGeom>
          <a:noFill/>
        </p:spPr>
        <p:txBody>
          <a:bodyPr wrap="square" rtlCol="0">
            <a:spAutoFit/>
          </a:bodyPr>
          <a:lstStyle/>
          <a:p>
            <a:r>
              <a:rPr lang="en-US" i="1" dirty="0">
                <a:latin typeface="Franklin Gothic Book" panose="020B0503020102020204" pitchFamily="34" charset="0"/>
              </a:rPr>
              <a:t>Linda-Gail </a:t>
            </a:r>
            <a:r>
              <a:rPr lang="en-US" i="1" dirty="0" err="1">
                <a:latin typeface="Franklin Gothic Book" panose="020B0503020102020204" pitchFamily="34" charset="0"/>
              </a:rPr>
              <a:t>Bekker</a:t>
            </a:r>
            <a:r>
              <a:rPr lang="en-US" i="1" dirty="0">
                <a:latin typeface="Franklin Gothic Book" panose="020B0503020102020204" pitchFamily="34" charset="0"/>
              </a:rPr>
              <a:t>, DTHF &amp; IAS</a:t>
            </a:r>
          </a:p>
        </p:txBody>
      </p:sp>
      <p:sp>
        <p:nvSpPr>
          <p:cNvPr id="16" name="TextBox 15">
            <a:extLst>
              <a:ext uri="{FF2B5EF4-FFF2-40B4-BE49-F238E27FC236}">
                <a16:creationId xmlns:a16="http://schemas.microsoft.com/office/drawing/2014/main" id="{43E53A7F-A798-7546-ADBB-D853F3A3C760}"/>
              </a:ext>
            </a:extLst>
          </p:cNvPr>
          <p:cNvSpPr txBox="1"/>
          <p:nvPr/>
        </p:nvSpPr>
        <p:spPr>
          <a:xfrm>
            <a:off x="7419111" y="6074553"/>
            <a:ext cx="4355378" cy="369332"/>
          </a:xfrm>
          <a:prstGeom prst="rect">
            <a:avLst/>
          </a:prstGeom>
          <a:noFill/>
        </p:spPr>
        <p:txBody>
          <a:bodyPr wrap="square" rtlCol="0">
            <a:spAutoFit/>
          </a:bodyPr>
          <a:lstStyle/>
          <a:p>
            <a:pPr algn="r"/>
            <a:r>
              <a:rPr lang="en-US" i="1" dirty="0">
                <a:latin typeface="Franklin Gothic Book" panose="020B0503020102020204" pitchFamily="34" charset="0"/>
              </a:rPr>
              <a:t>Nelson </a:t>
            </a:r>
            <a:r>
              <a:rPr lang="en-US" i="1" dirty="0" err="1">
                <a:latin typeface="Franklin Gothic Book" panose="020B0503020102020204" pitchFamily="34" charset="0"/>
              </a:rPr>
              <a:t>Otwoma</a:t>
            </a:r>
            <a:r>
              <a:rPr lang="en-US" i="1" dirty="0">
                <a:latin typeface="Franklin Gothic Book" panose="020B0503020102020204" pitchFamily="34" charset="0"/>
              </a:rPr>
              <a:t>, NEPHAK</a:t>
            </a:r>
          </a:p>
        </p:txBody>
      </p:sp>
    </p:spTree>
    <p:extLst>
      <p:ext uri="{BB962C8B-B14F-4D97-AF65-F5344CB8AC3E}">
        <p14:creationId xmlns:p14="http://schemas.microsoft.com/office/powerpoint/2010/main" val="2193954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055B-AB9B-E040-B768-8805E43E89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A0B14C5-719C-2D40-85E4-A8265F59670A}"/>
              </a:ext>
            </a:extLst>
          </p:cNvPr>
          <p:cNvSpPr>
            <a:spLocks noGrp="1"/>
          </p:cNvSpPr>
          <p:nvPr>
            <p:ph idx="1"/>
          </p:nvPr>
        </p:nvSpPr>
        <p:spPr/>
        <p:txBody>
          <a:bodyPr/>
          <a:lstStyle/>
          <a:p>
            <a:endParaRPr lang="en-US"/>
          </a:p>
        </p:txBody>
      </p:sp>
      <p:pic>
        <p:nvPicPr>
          <p:cNvPr id="4" name="Content Placeholder 7">
            <a:extLst>
              <a:ext uri="{FF2B5EF4-FFF2-40B4-BE49-F238E27FC236}">
                <a16:creationId xmlns:a16="http://schemas.microsoft.com/office/drawing/2014/main" id="{B34F8366-F114-6140-B5C0-D6A954700728}"/>
              </a:ext>
            </a:extLst>
          </p:cNvPr>
          <p:cNvPicPr>
            <a:picLocks noChangeAspect="1"/>
          </p:cNvPicPr>
          <p:nvPr/>
        </p:nvPicPr>
        <p:blipFill rotWithShape="1">
          <a:blip r:embed="rId3">
            <a:extLst>
              <a:ext uri="{28A0092B-C50C-407E-A947-70E740481C1C}">
                <a14:useLocalDpi xmlns:a14="http://schemas.microsoft.com/office/drawing/2010/main" val="0"/>
              </a:ext>
            </a:extLst>
          </a:blip>
          <a:srcRect l="1202" r="1861"/>
          <a:stretch/>
        </p:blipFill>
        <p:spPr>
          <a:xfrm>
            <a:off x="0" y="-21265"/>
            <a:ext cx="12192000" cy="8388971"/>
          </a:xfrm>
          <a:prstGeom prst="rect">
            <a:avLst/>
          </a:prstGeom>
        </p:spPr>
      </p:pic>
      <p:sp>
        <p:nvSpPr>
          <p:cNvPr id="5" name="TextBox 4">
            <a:extLst>
              <a:ext uri="{FF2B5EF4-FFF2-40B4-BE49-F238E27FC236}">
                <a16:creationId xmlns:a16="http://schemas.microsoft.com/office/drawing/2014/main" id="{EF457EC9-855B-5240-883D-A430181A3EF3}"/>
              </a:ext>
            </a:extLst>
          </p:cNvPr>
          <p:cNvSpPr txBox="1"/>
          <p:nvPr/>
        </p:nvSpPr>
        <p:spPr>
          <a:xfrm>
            <a:off x="131578" y="5939455"/>
            <a:ext cx="12060422" cy="646331"/>
          </a:xfrm>
          <a:prstGeom prst="rect">
            <a:avLst/>
          </a:prstGeom>
          <a:solidFill>
            <a:srgbClr val="FF0000"/>
          </a:solidFill>
        </p:spPr>
        <p:txBody>
          <a:bodyPr wrap="square" rtlCol="0">
            <a:spAutoFit/>
          </a:bodyPr>
          <a:lstStyle/>
          <a:p>
            <a:pPr algn="ctr"/>
            <a:r>
              <a:rPr lang="en-US" sz="3600" b="1" dirty="0" err="1">
                <a:solidFill>
                  <a:schemeClr val="bg1"/>
                </a:solidFill>
                <a:effectLst>
                  <a:outerShdw blurRad="38100" dist="38100" dir="2700000" algn="tl">
                    <a:srgbClr val="000000">
                      <a:alpha val="43137"/>
                    </a:srgbClr>
                  </a:outerShdw>
                </a:effectLst>
                <a:latin typeface="Franklin Gothic Book" panose="020B0503020102020204" pitchFamily="34" charset="0"/>
              </a:rPr>
              <a:t>www.differentiatedservicedelivery.org</a:t>
            </a:r>
            <a:r>
              <a:rPr lang="en-US" sz="3600" b="1" dirty="0">
                <a:solidFill>
                  <a:schemeClr val="bg1"/>
                </a:solidFill>
                <a:effectLst>
                  <a:outerShdw blurRad="38100" dist="38100" dir="2700000" algn="tl">
                    <a:srgbClr val="000000">
                      <a:alpha val="43137"/>
                    </a:srgbClr>
                  </a:outerShdw>
                </a:effectLst>
                <a:latin typeface="Franklin Gothic Book" panose="020B0503020102020204" pitchFamily="34" charset="0"/>
              </a:rPr>
              <a:t> </a:t>
            </a:r>
          </a:p>
        </p:txBody>
      </p:sp>
      <p:pic>
        <p:nvPicPr>
          <p:cNvPr id="6" name="Picture 5">
            <a:extLst>
              <a:ext uri="{FF2B5EF4-FFF2-40B4-BE49-F238E27FC236}">
                <a16:creationId xmlns:a16="http://schemas.microsoft.com/office/drawing/2014/main" id="{3E97AB7B-FC6D-174F-A5E1-79AC426534AE}"/>
              </a:ext>
            </a:extLst>
          </p:cNvPr>
          <p:cNvPicPr>
            <a:picLocks noChangeAspect="1"/>
          </p:cNvPicPr>
          <p:nvPr/>
        </p:nvPicPr>
        <p:blipFill rotWithShape="1">
          <a:blip r:embed="rId4"/>
          <a:srcRect l="65719"/>
          <a:stretch/>
        </p:blipFill>
        <p:spPr>
          <a:xfrm>
            <a:off x="131579" y="3400934"/>
            <a:ext cx="3460708" cy="2481843"/>
          </a:xfrm>
          <a:prstGeom prst="rect">
            <a:avLst/>
          </a:prstGeom>
        </p:spPr>
      </p:pic>
      <p:pic>
        <p:nvPicPr>
          <p:cNvPr id="8" name="Picture 7">
            <a:extLst>
              <a:ext uri="{FF2B5EF4-FFF2-40B4-BE49-F238E27FC236}">
                <a16:creationId xmlns:a16="http://schemas.microsoft.com/office/drawing/2014/main" id="{492CA883-2FDF-1943-A5B1-55EF8088D901}"/>
              </a:ext>
            </a:extLst>
          </p:cNvPr>
          <p:cNvPicPr>
            <a:picLocks noChangeAspect="1"/>
          </p:cNvPicPr>
          <p:nvPr/>
        </p:nvPicPr>
        <p:blipFill>
          <a:blip r:embed="rId5"/>
          <a:stretch>
            <a:fillRect/>
          </a:stretch>
        </p:blipFill>
        <p:spPr>
          <a:xfrm>
            <a:off x="0" y="-25521"/>
            <a:ext cx="12192000" cy="723335"/>
          </a:xfrm>
          <a:prstGeom prst="rect">
            <a:avLst/>
          </a:prstGeom>
        </p:spPr>
      </p:pic>
    </p:spTree>
    <p:extLst>
      <p:ext uri="{BB962C8B-B14F-4D97-AF65-F5344CB8AC3E}">
        <p14:creationId xmlns:p14="http://schemas.microsoft.com/office/powerpoint/2010/main" val="79510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CB8E32-A0D3-4A8B-8312-71CCE7DEB178}"/>
              </a:ext>
            </a:extLst>
          </p:cNvPr>
          <p:cNvSpPr>
            <a:spLocks noGrp="1"/>
          </p:cNvSpPr>
          <p:nvPr>
            <p:ph type="title"/>
          </p:nvPr>
        </p:nvSpPr>
        <p:spPr>
          <a:xfrm>
            <a:off x="1776000" y="386956"/>
            <a:ext cx="8640000" cy="432000"/>
          </a:xfrm>
        </p:spPr>
        <p:txBody>
          <a:bodyPr>
            <a:noAutofit/>
          </a:bodyPr>
          <a:lstStyle/>
          <a:p>
            <a:r>
              <a:rPr lang="en-GB" sz="3600" dirty="0">
                <a:solidFill>
                  <a:srgbClr val="E8303B"/>
                </a:solidFill>
                <a:latin typeface="Franklin Gothic Book" panose="020B0503020102020204" pitchFamily="34" charset="0"/>
              </a:rPr>
              <a:t>Why a “Men &amp; HIV Forum”?</a:t>
            </a:r>
          </a:p>
        </p:txBody>
      </p:sp>
      <p:graphicFrame>
        <p:nvGraphicFramePr>
          <p:cNvPr id="5" name="Content Placeholder 3">
            <a:extLst>
              <a:ext uri="{FF2B5EF4-FFF2-40B4-BE49-F238E27FC236}">
                <a16:creationId xmlns:a16="http://schemas.microsoft.com/office/drawing/2014/main" id="{E9B62856-CC22-4E00-BFCC-4B91C70DDEF1}"/>
              </a:ext>
            </a:extLst>
          </p:cNvPr>
          <p:cNvGraphicFramePr>
            <a:graphicFrameLocks/>
          </p:cNvGraphicFramePr>
          <p:nvPr>
            <p:extLst>
              <p:ext uri="{D42A27DB-BD31-4B8C-83A1-F6EECF244321}">
                <p14:modId xmlns:p14="http://schemas.microsoft.com/office/powerpoint/2010/main" val="1421895797"/>
              </p:ext>
            </p:extLst>
          </p:nvPr>
        </p:nvGraphicFramePr>
        <p:xfrm>
          <a:off x="537753" y="1711998"/>
          <a:ext cx="3251200" cy="2194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3">
            <a:extLst>
              <a:ext uri="{FF2B5EF4-FFF2-40B4-BE49-F238E27FC236}">
                <a16:creationId xmlns:a16="http://schemas.microsoft.com/office/drawing/2014/main" id="{61D054C9-1A3C-49FB-9EF6-D168FF8EA786}"/>
              </a:ext>
            </a:extLst>
          </p:cNvPr>
          <p:cNvGraphicFramePr>
            <a:graphicFrameLocks/>
          </p:cNvGraphicFramePr>
          <p:nvPr>
            <p:extLst>
              <p:ext uri="{D42A27DB-BD31-4B8C-83A1-F6EECF244321}">
                <p14:modId xmlns:p14="http://schemas.microsoft.com/office/powerpoint/2010/main" val="2509318665"/>
              </p:ext>
            </p:extLst>
          </p:nvPr>
        </p:nvGraphicFramePr>
        <p:xfrm>
          <a:off x="4103049" y="1711998"/>
          <a:ext cx="3251200" cy="219456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CE43933C-F02F-4A0F-A8FF-E29429C86D36}"/>
              </a:ext>
            </a:extLst>
          </p:cNvPr>
          <p:cNvSpPr txBox="1"/>
          <p:nvPr/>
        </p:nvSpPr>
        <p:spPr>
          <a:xfrm>
            <a:off x="395287" y="3969105"/>
            <a:ext cx="3062165" cy="2390334"/>
          </a:xfrm>
          <a:prstGeom prst="rect">
            <a:avLst/>
          </a:prstGeom>
          <a:noFill/>
        </p:spPr>
        <p:txBody>
          <a:bodyPr wrap="square" lIns="0" tIns="0" rIns="0" bIns="0" rtlCol="0">
            <a:noAutofit/>
          </a:bodyPr>
          <a:lstStyle/>
          <a:p>
            <a:pPr algn="ctr">
              <a:lnSpc>
                <a:spcPct val="110000"/>
              </a:lnSpc>
            </a:pPr>
            <a:r>
              <a:rPr lang="en-US" sz="3733" b="1" kern="900" spc="-67" dirty="0">
                <a:solidFill>
                  <a:srgbClr val="105CAA"/>
                </a:solidFill>
                <a:latin typeface="Franklin Gothic Book" panose="020B0503020102020204" pitchFamily="34" charset="0"/>
              </a:rPr>
              <a:t>Living with HIV</a:t>
            </a:r>
          </a:p>
          <a:p>
            <a:pPr algn="ctr">
              <a:lnSpc>
                <a:spcPct val="110000"/>
              </a:lnSpc>
            </a:pPr>
            <a:r>
              <a:rPr lang="en-US" sz="2400" dirty="0">
                <a:latin typeface="Franklin Gothic Book" panose="020B0503020102020204" pitchFamily="34" charset="0"/>
              </a:rPr>
              <a:t>Globally, 48% of adults living with HIV are men</a:t>
            </a:r>
          </a:p>
        </p:txBody>
      </p:sp>
      <p:sp>
        <p:nvSpPr>
          <p:cNvPr id="9" name="TextBox 8">
            <a:extLst>
              <a:ext uri="{FF2B5EF4-FFF2-40B4-BE49-F238E27FC236}">
                <a16:creationId xmlns:a16="http://schemas.microsoft.com/office/drawing/2014/main" id="{75BFF17F-F0D8-4362-BC74-57FDA108BF07}"/>
              </a:ext>
            </a:extLst>
          </p:cNvPr>
          <p:cNvSpPr txBox="1"/>
          <p:nvPr/>
        </p:nvSpPr>
        <p:spPr>
          <a:xfrm>
            <a:off x="4273368" y="3897034"/>
            <a:ext cx="3701410" cy="2390334"/>
          </a:xfrm>
          <a:prstGeom prst="rect">
            <a:avLst/>
          </a:prstGeom>
          <a:noFill/>
        </p:spPr>
        <p:txBody>
          <a:bodyPr wrap="square" lIns="0" tIns="0" rIns="0" bIns="0" rtlCol="0">
            <a:noAutofit/>
          </a:bodyPr>
          <a:lstStyle/>
          <a:p>
            <a:pPr algn="ctr">
              <a:lnSpc>
                <a:spcPct val="110000"/>
              </a:lnSpc>
            </a:pPr>
            <a:r>
              <a:rPr lang="en-US" sz="3733" b="1" kern="900" spc="-67" dirty="0">
                <a:solidFill>
                  <a:srgbClr val="FFC000"/>
                </a:solidFill>
                <a:latin typeface="Franklin Gothic Book" panose="020B0503020102020204" pitchFamily="34" charset="0"/>
              </a:rPr>
              <a:t>Aids-related deaths </a:t>
            </a:r>
          </a:p>
          <a:p>
            <a:pPr algn="ctr">
              <a:lnSpc>
                <a:spcPct val="110000"/>
              </a:lnSpc>
            </a:pPr>
            <a:r>
              <a:rPr lang="en-US" sz="2400" dirty="0">
                <a:latin typeface="Franklin Gothic Book" panose="020B0503020102020204" pitchFamily="34" charset="0"/>
              </a:rPr>
              <a:t>Globally, 60% of Aids-related deaths happen among men</a:t>
            </a:r>
          </a:p>
        </p:txBody>
      </p:sp>
      <p:sp>
        <p:nvSpPr>
          <p:cNvPr id="12" name="TextBox 11">
            <a:extLst>
              <a:ext uri="{FF2B5EF4-FFF2-40B4-BE49-F238E27FC236}">
                <a16:creationId xmlns:a16="http://schemas.microsoft.com/office/drawing/2014/main" id="{7A3D76BD-EC80-467D-852B-9FB424A1B7C6}"/>
              </a:ext>
            </a:extLst>
          </p:cNvPr>
          <p:cNvSpPr txBox="1"/>
          <p:nvPr/>
        </p:nvSpPr>
        <p:spPr>
          <a:xfrm>
            <a:off x="1600791" y="2443755"/>
            <a:ext cx="1131913" cy="707886"/>
          </a:xfrm>
          <a:prstGeom prst="rect">
            <a:avLst/>
          </a:prstGeom>
          <a:noFill/>
        </p:spPr>
        <p:txBody>
          <a:bodyPr wrap="none" rtlCol="0">
            <a:spAutoFit/>
          </a:bodyPr>
          <a:lstStyle/>
          <a:p>
            <a:pPr algn="ctr"/>
            <a:r>
              <a:rPr lang="en-US" sz="4000" b="1" kern="900" spc="-67" dirty="0">
                <a:solidFill>
                  <a:srgbClr val="105CAA"/>
                </a:solidFill>
                <a:latin typeface="Franklin Gothic Book" panose="020B0503020102020204" pitchFamily="34" charset="0"/>
              </a:rPr>
              <a:t>48%</a:t>
            </a:r>
          </a:p>
        </p:txBody>
      </p:sp>
      <p:sp>
        <p:nvSpPr>
          <p:cNvPr id="13" name="TextBox 12">
            <a:extLst>
              <a:ext uri="{FF2B5EF4-FFF2-40B4-BE49-F238E27FC236}">
                <a16:creationId xmlns:a16="http://schemas.microsoft.com/office/drawing/2014/main" id="{5FE405FB-55E5-41CE-93C8-A2A07D5FF4DF}"/>
              </a:ext>
            </a:extLst>
          </p:cNvPr>
          <p:cNvSpPr txBox="1"/>
          <p:nvPr/>
        </p:nvSpPr>
        <p:spPr>
          <a:xfrm>
            <a:off x="5197047" y="2443755"/>
            <a:ext cx="1131913" cy="707886"/>
          </a:xfrm>
          <a:prstGeom prst="rect">
            <a:avLst/>
          </a:prstGeom>
          <a:noFill/>
        </p:spPr>
        <p:txBody>
          <a:bodyPr wrap="none" rtlCol="0">
            <a:spAutoFit/>
          </a:bodyPr>
          <a:lstStyle/>
          <a:p>
            <a:pPr algn="ctr"/>
            <a:r>
              <a:rPr lang="en-US" sz="4000" b="1" kern="900" spc="-67" dirty="0">
                <a:solidFill>
                  <a:srgbClr val="FFC000"/>
                </a:solidFill>
                <a:latin typeface="Franklin Gothic Book" panose="020B0503020102020204" pitchFamily="34" charset="0"/>
              </a:rPr>
              <a:t>60%</a:t>
            </a:r>
          </a:p>
        </p:txBody>
      </p:sp>
      <p:sp>
        <p:nvSpPr>
          <p:cNvPr id="10" name="Text Placeholder 13">
            <a:extLst>
              <a:ext uri="{FF2B5EF4-FFF2-40B4-BE49-F238E27FC236}">
                <a16:creationId xmlns:a16="http://schemas.microsoft.com/office/drawing/2014/main" id="{EAACBEB9-2C7A-EA46-AA56-CE40D551BA3B}"/>
              </a:ext>
            </a:extLst>
          </p:cNvPr>
          <p:cNvSpPr txBox="1">
            <a:spLocks/>
          </p:cNvSpPr>
          <p:nvPr/>
        </p:nvSpPr>
        <p:spPr>
          <a:xfrm>
            <a:off x="750479" y="6292130"/>
            <a:ext cx="10728325" cy="274638"/>
          </a:xfrm>
          <a:prstGeom prst="rect">
            <a:avLst/>
          </a:prstGeom>
        </p:spPr>
        <p:txBody>
          <a:bodyPr/>
          <a:lstStyle>
            <a:lvl1pPr marL="190500" indent="-190500" algn="l" defTabSz="457200" rtl="0" eaLnBrk="1" latinLnBrk="0" hangingPunct="1">
              <a:spcBef>
                <a:spcPct val="20000"/>
              </a:spcBef>
              <a:buClr>
                <a:schemeClr val="tx2"/>
              </a:buClr>
              <a:buFont typeface="Arial"/>
              <a:buChar char="•"/>
              <a:defRPr sz="2400" kern="1200">
                <a:solidFill>
                  <a:srgbClr val="373332"/>
                </a:solidFill>
                <a:latin typeface="+mn-lt"/>
                <a:ea typeface="+mn-ea"/>
                <a:cs typeface="Arial" pitchFamily="34" charset="0"/>
              </a:defRPr>
            </a:lvl1pPr>
            <a:lvl2pPr marL="625475" indent="-263525" algn="l" defTabSz="457200" rtl="0" eaLnBrk="1" latinLnBrk="0" hangingPunct="1">
              <a:spcBef>
                <a:spcPct val="20000"/>
              </a:spcBef>
              <a:buFont typeface="Arial"/>
              <a:buChar char="–"/>
              <a:defRPr sz="2000" kern="1200">
                <a:solidFill>
                  <a:srgbClr val="373332"/>
                </a:solidFill>
                <a:latin typeface="+mn-lt"/>
                <a:ea typeface="+mn-ea"/>
                <a:cs typeface="Arial" pitchFamily="34" charset="0"/>
              </a:defRPr>
            </a:lvl2pPr>
            <a:lvl3pPr marL="806450" indent="-180975" algn="l" defTabSz="457200" rtl="0" eaLnBrk="1" latinLnBrk="0" hangingPunct="1">
              <a:spcBef>
                <a:spcPct val="20000"/>
              </a:spcBef>
              <a:buFont typeface="Arial"/>
              <a:buChar char="•"/>
              <a:defRPr sz="1800" kern="1200">
                <a:solidFill>
                  <a:srgbClr val="373332"/>
                </a:solidFill>
                <a:latin typeface="+mn-lt"/>
                <a:ea typeface="+mn-ea"/>
                <a:cs typeface="Arial" pitchFamily="34" charset="0"/>
              </a:defRPr>
            </a:lvl3pPr>
            <a:lvl4pPr marL="1168400" indent="-180975" algn="l" defTabSz="457200" rtl="0" eaLnBrk="1" latinLnBrk="0" hangingPunct="1">
              <a:spcBef>
                <a:spcPct val="20000"/>
              </a:spcBef>
              <a:buFont typeface="Arial"/>
              <a:buChar char="–"/>
              <a:defRPr sz="1600" kern="1200">
                <a:solidFill>
                  <a:srgbClr val="373332"/>
                </a:solidFill>
                <a:latin typeface="+mn-lt"/>
                <a:ea typeface="+mn-ea"/>
                <a:cs typeface="Arial" pitchFamily="34" charset="0"/>
              </a:defRPr>
            </a:lvl4pPr>
            <a:lvl5pPr marL="1520825" indent="-171450" algn="l" defTabSz="457200" rtl="0" eaLnBrk="1" latinLnBrk="0" hangingPunct="1">
              <a:spcBef>
                <a:spcPct val="20000"/>
              </a:spcBef>
              <a:buFont typeface="Arial"/>
              <a:buChar char="»"/>
              <a:defRPr sz="1200" kern="1200">
                <a:solidFill>
                  <a:srgbClr val="373332"/>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a:solidFill>
                  <a:schemeClr val="tx1"/>
                </a:solidFill>
                <a:latin typeface="Franklin Gothic Book" panose="020B0503020102020204" pitchFamily="34" charset="0"/>
                <a:hlinkClick r:id="rId5">
                  <a:extLst>
                    <a:ext uri="{A12FA001-AC4F-418D-AE19-62706E023703}">
                      <ahyp:hlinkClr xmlns:ahyp="http://schemas.microsoft.com/office/drawing/2018/hyperlinkcolor" xmlns="" val="tx"/>
                    </a:ext>
                  </a:extLst>
                </a:hlinkClick>
              </a:rPr>
              <a:t>2018 data, Among people 15+ years of age, http://aidsinfo.unaids.org/</a:t>
            </a:r>
            <a:endParaRPr lang="en-US" sz="1400" dirty="0">
              <a:solidFill>
                <a:schemeClr val="tx1"/>
              </a:solidFill>
              <a:latin typeface="Franklin Gothic Book" panose="020B0503020102020204" pitchFamily="34" charset="0"/>
            </a:endParaRPr>
          </a:p>
        </p:txBody>
      </p:sp>
      <p:pic>
        <p:nvPicPr>
          <p:cNvPr id="4" name="Picture 3">
            <a:extLst>
              <a:ext uri="{FF2B5EF4-FFF2-40B4-BE49-F238E27FC236}">
                <a16:creationId xmlns:a16="http://schemas.microsoft.com/office/drawing/2014/main" id="{5D33A16F-F19F-0141-9E51-8A7508F3FA29}"/>
              </a:ext>
            </a:extLst>
          </p:cNvPr>
          <p:cNvPicPr>
            <a:picLocks noChangeAspect="1"/>
          </p:cNvPicPr>
          <p:nvPr/>
        </p:nvPicPr>
        <p:blipFill rotWithShape="1">
          <a:blip r:embed="rId6"/>
          <a:srcRect l="31701" r="17012"/>
          <a:stretch/>
        </p:blipFill>
        <p:spPr>
          <a:xfrm>
            <a:off x="8180614" y="1140059"/>
            <a:ext cx="3907972" cy="5080000"/>
          </a:xfrm>
          <a:prstGeom prst="rect">
            <a:avLst/>
          </a:prstGeom>
        </p:spPr>
      </p:pic>
      <p:sp>
        <p:nvSpPr>
          <p:cNvPr id="14" name="TextBox 13">
            <a:extLst>
              <a:ext uri="{FF2B5EF4-FFF2-40B4-BE49-F238E27FC236}">
                <a16:creationId xmlns:a16="http://schemas.microsoft.com/office/drawing/2014/main" id="{808881E8-4399-414A-A385-023E25F622D6}"/>
              </a:ext>
            </a:extLst>
          </p:cNvPr>
          <p:cNvSpPr txBox="1"/>
          <p:nvPr/>
        </p:nvSpPr>
        <p:spPr>
          <a:xfrm>
            <a:off x="8459193" y="6220059"/>
            <a:ext cx="3504026" cy="369332"/>
          </a:xfrm>
          <a:prstGeom prst="rect">
            <a:avLst/>
          </a:prstGeom>
          <a:noFill/>
        </p:spPr>
        <p:txBody>
          <a:bodyPr wrap="square" lIns="18288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333333"/>
                </a:solidFill>
                <a:effectLst/>
                <a:uLnTx/>
                <a:uFillTx/>
                <a:latin typeface="Franklin Gothic Book" panose="020B0503020102020204" pitchFamily="34" charset="0"/>
              </a:rPr>
              <a:t>Keletso</a:t>
            </a:r>
            <a:r>
              <a:rPr kumimoji="0" lang="en-US" sz="1800" b="0" i="0" u="none" strike="noStrike" kern="1200" cap="none" spc="0" normalizeH="0" baseline="0" noProof="0" dirty="0">
                <a:ln>
                  <a:noFill/>
                </a:ln>
                <a:solidFill>
                  <a:srgbClr val="333333"/>
                </a:solidFill>
                <a:effectLst/>
                <a:uLnTx/>
                <a:uFillTx/>
                <a:latin typeface="Franklin Gothic Book" panose="020B0503020102020204" pitchFamily="34" charset="0"/>
              </a:rPr>
              <a:t> </a:t>
            </a:r>
            <a:r>
              <a:rPr kumimoji="0" lang="en-US" sz="1800" b="0" i="0" u="none" strike="noStrike" kern="1200" cap="none" spc="0" normalizeH="0" baseline="0" noProof="0" dirty="0" err="1">
                <a:ln>
                  <a:noFill/>
                </a:ln>
                <a:solidFill>
                  <a:srgbClr val="333333"/>
                </a:solidFill>
                <a:effectLst/>
                <a:uLnTx/>
                <a:uFillTx/>
                <a:latin typeface="Franklin Gothic Book" panose="020B0503020102020204" pitchFamily="34" charset="0"/>
              </a:rPr>
              <a:t>Makofane</a:t>
            </a:r>
            <a:r>
              <a:rPr kumimoji="0" lang="en-US" sz="1800" b="0" i="0" u="none" strike="noStrike" kern="1200" cap="none" spc="0" normalizeH="0" baseline="0" noProof="0" dirty="0">
                <a:ln>
                  <a:noFill/>
                </a:ln>
                <a:solidFill>
                  <a:srgbClr val="333333"/>
                </a:solidFill>
                <a:effectLst/>
                <a:uLnTx/>
                <a:uFillTx/>
                <a:latin typeface="Franklin Gothic Book" panose="020B0503020102020204" pitchFamily="34" charset="0"/>
              </a:rPr>
              <a:t>, Harvard &amp; IAS</a:t>
            </a:r>
          </a:p>
        </p:txBody>
      </p:sp>
    </p:spTree>
    <p:extLst>
      <p:ext uri="{BB962C8B-B14F-4D97-AF65-F5344CB8AC3E}">
        <p14:creationId xmlns:p14="http://schemas.microsoft.com/office/powerpoint/2010/main" val="630993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D95E6-15E9-7242-86DC-E2E66A8B621A}"/>
              </a:ext>
            </a:extLst>
          </p:cNvPr>
          <p:cNvSpPr>
            <a:spLocks noGrp="1"/>
          </p:cNvSpPr>
          <p:nvPr>
            <p:ph type="title"/>
          </p:nvPr>
        </p:nvSpPr>
        <p:spPr/>
        <p:txBody>
          <a:bodyPr>
            <a:normAutofit fontScale="90000"/>
          </a:bodyPr>
          <a:lstStyle/>
          <a:p>
            <a:r>
              <a:rPr lang="en-US" dirty="0"/>
              <a:t>Essential change required to address men’s health</a:t>
            </a:r>
            <a:endParaRPr lang="en-US" i="1" dirty="0"/>
          </a:p>
        </p:txBody>
      </p:sp>
      <p:sp>
        <p:nvSpPr>
          <p:cNvPr id="3" name="Content Placeholder 2">
            <a:extLst>
              <a:ext uri="{FF2B5EF4-FFF2-40B4-BE49-F238E27FC236}">
                <a16:creationId xmlns:a16="http://schemas.microsoft.com/office/drawing/2014/main" id="{184122A0-68AA-2E4C-8AC2-63A7482D606A}"/>
              </a:ext>
            </a:extLst>
          </p:cNvPr>
          <p:cNvSpPr>
            <a:spLocks noGrp="1"/>
          </p:cNvSpPr>
          <p:nvPr>
            <p:ph idx="1"/>
          </p:nvPr>
        </p:nvSpPr>
        <p:spPr>
          <a:xfrm>
            <a:off x="5570620" y="1634331"/>
            <a:ext cx="6273717" cy="4345364"/>
          </a:xfrm>
        </p:spPr>
        <p:txBody>
          <a:bodyPr>
            <a:normAutofit fontScale="92500"/>
          </a:bodyPr>
          <a:lstStyle/>
          <a:p>
            <a:r>
              <a:rPr lang="en-US" dirty="0"/>
              <a:t>From women vs. men to inclusivity and universality</a:t>
            </a:r>
          </a:p>
          <a:p>
            <a:endParaRPr lang="en-US" b="1" dirty="0"/>
          </a:p>
          <a:p>
            <a:r>
              <a:rPr lang="en-US" dirty="0"/>
              <a:t>From sex-disaggregated data to gender analysis</a:t>
            </a:r>
          </a:p>
          <a:p>
            <a:endParaRPr lang="en-US" dirty="0"/>
          </a:p>
          <a:p>
            <a:r>
              <a:rPr lang="en-US" dirty="0"/>
              <a:t>From evidence-informed to politically informed health policies</a:t>
            </a:r>
            <a:endParaRPr lang="en-ZA" dirty="0"/>
          </a:p>
        </p:txBody>
      </p:sp>
      <p:pic>
        <p:nvPicPr>
          <p:cNvPr id="4" name="Content Placeholder 4">
            <a:extLst>
              <a:ext uri="{FF2B5EF4-FFF2-40B4-BE49-F238E27FC236}">
                <a16:creationId xmlns:a16="http://schemas.microsoft.com/office/drawing/2014/main" id="{1A7C4070-5930-2A46-9D1B-E670F24FE2EE}"/>
              </a:ext>
            </a:extLst>
          </p:cNvPr>
          <p:cNvPicPr>
            <a:picLocks noChangeAspect="1"/>
          </p:cNvPicPr>
          <p:nvPr/>
        </p:nvPicPr>
        <p:blipFill>
          <a:blip r:embed="rId3"/>
          <a:stretch>
            <a:fillRect/>
          </a:stretch>
        </p:blipFill>
        <p:spPr>
          <a:xfrm>
            <a:off x="750480" y="1417639"/>
            <a:ext cx="3017308" cy="4525963"/>
          </a:xfrm>
          <a:prstGeom prst="rect">
            <a:avLst/>
          </a:prstGeom>
        </p:spPr>
      </p:pic>
      <p:pic>
        <p:nvPicPr>
          <p:cNvPr id="7" name="Picture 6" descr="A close up of a logo&#10;&#10;Description automatically generated">
            <a:extLst>
              <a:ext uri="{FF2B5EF4-FFF2-40B4-BE49-F238E27FC236}">
                <a16:creationId xmlns:a16="http://schemas.microsoft.com/office/drawing/2014/main" id="{DB5DA43D-62D9-4346-84F0-698EBE9BACE3}"/>
              </a:ext>
            </a:extLst>
          </p:cNvPr>
          <p:cNvPicPr>
            <a:picLocks noChangeAspect="1"/>
          </p:cNvPicPr>
          <p:nvPr/>
        </p:nvPicPr>
        <p:blipFill>
          <a:blip r:embed="rId4"/>
          <a:stretch>
            <a:fillRect/>
          </a:stretch>
        </p:blipFill>
        <p:spPr>
          <a:xfrm>
            <a:off x="3856748" y="1577391"/>
            <a:ext cx="2109320" cy="1648425"/>
          </a:xfrm>
          <a:prstGeom prst="rect">
            <a:avLst/>
          </a:prstGeom>
        </p:spPr>
      </p:pic>
      <p:pic>
        <p:nvPicPr>
          <p:cNvPr id="8" name="Picture 7">
            <a:extLst>
              <a:ext uri="{FF2B5EF4-FFF2-40B4-BE49-F238E27FC236}">
                <a16:creationId xmlns:a16="http://schemas.microsoft.com/office/drawing/2014/main" id="{F555528B-4DF5-DB4E-89AF-10655FAAFB6C}"/>
              </a:ext>
            </a:extLst>
          </p:cNvPr>
          <p:cNvPicPr>
            <a:picLocks noChangeAspect="1"/>
          </p:cNvPicPr>
          <p:nvPr/>
        </p:nvPicPr>
        <p:blipFill>
          <a:blip r:embed="rId5"/>
          <a:stretch>
            <a:fillRect/>
          </a:stretch>
        </p:blipFill>
        <p:spPr>
          <a:xfrm>
            <a:off x="3880706" y="3385568"/>
            <a:ext cx="2004001" cy="949644"/>
          </a:xfrm>
          <a:prstGeom prst="rect">
            <a:avLst/>
          </a:prstGeom>
        </p:spPr>
      </p:pic>
      <p:pic>
        <p:nvPicPr>
          <p:cNvPr id="9" name="Picture 8" descr="A close up of a logo&#10;&#10;Description automatically generated">
            <a:extLst>
              <a:ext uri="{FF2B5EF4-FFF2-40B4-BE49-F238E27FC236}">
                <a16:creationId xmlns:a16="http://schemas.microsoft.com/office/drawing/2014/main" id="{25488DCA-B0D4-3A46-9C81-9560076386C8}"/>
              </a:ext>
            </a:extLst>
          </p:cNvPr>
          <p:cNvPicPr>
            <a:picLocks noChangeAspect="1"/>
          </p:cNvPicPr>
          <p:nvPr/>
        </p:nvPicPr>
        <p:blipFill>
          <a:blip r:embed="rId6"/>
          <a:stretch>
            <a:fillRect/>
          </a:stretch>
        </p:blipFill>
        <p:spPr>
          <a:xfrm>
            <a:off x="3928623" y="4629228"/>
            <a:ext cx="1956084" cy="1056451"/>
          </a:xfrm>
          <a:prstGeom prst="rect">
            <a:avLst/>
          </a:prstGeom>
        </p:spPr>
      </p:pic>
      <p:sp>
        <p:nvSpPr>
          <p:cNvPr id="10" name="Speech Bubble: Oval 2">
            <a:extLst>
              <a:ext uri="{FF2B5EF4-FFF2-40B4-BE49-F238E27FC236}">
                <a16:creationId xmlns:a16="http://schemas.microsoft.com/office/drawing/2014/main" id="{C48A8909-701D-0B49-8BBA-DF5A4EB94865}"/>
              </a:ext>
            </a:extLst>
          </p:cNvPr>
          <p:cNvSpPr/>
          <p:nvPr/>
        </p:nvSpPr>
        <p:spPr>
          <a:xfrm>
            <a:off x="3763299" y="1760355"/>
            <a:ext cx="7524294" cy="3925323"/>
          </a:xfrm>
          <a:prstGeom prst="wedgeEllipseCallout">
            <a:avLst>
              <a:gd name="adj1" fmla="val -57267"/>
              <a:gd name="adj2" fmla="val 12728"/>
            </a:avLst>
          </a:prstGeom>
          <a:solidFill>
            <a:srgbClr val="E0001B"/>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ZA" sz="4400" dirty="0">
                <a:ln w="0"/>
                <a:solidFill>
                  <a:schemeClr val="bg1"/>
                </a:solidFill>
                <a:effectLst>
                  <a:outerShdw blurRad="38100" dist="19050" dir="2700000" algn="tl" rotWithShape="0">
                    <a:schemeClr val="dk1">
                      <a:alpha val="40000"/>
                    </a:schemeClr>
                  </a:outerShdw>
                </a:effectLst>
                <a:latin typeface="Franklin Gothic Book" panose="020B0503020102020204" pitchFamily="34" charset="0"/>
              </a:rPr>
              <a:t>“We need to be as politically aware as we are evidence aware.”</a:t>
            </a:r>
          </a:p>
        </p:txBody>
      </p:sp>
      <p:sp>
        <p:nvSpPr>
          <p:cNvPr id="11" name="TextBox 10">
            <a:extLst>
              <a:ext uri="{FF2B5EF4-FFF2-40B4-BE49-F238E27FC236}">
                <a16:creationId xmlns:a16="http://schemas.microsoft.com/office/drawing/2014/main" id="{E6BE2F4A-FB9A-704F-AB7E-A6C2800FC1F8}"/>
              </a:ext>
            </a:extLst>
          </p:cNvPr>
          <p:cNvSpPr txBox="1"/>
          <p:nvPr/>
        </p:nvSpPr>
        <p:spPr>
          <a:xfrm>
            <a:off x="609600" y="5987587"/>
            <a:ext cx="7010400" cy="369332"/>
          </a:xfrm>
          <a:prstGeom prst="rect">
            <a:avLst/>
          </a:prstGeom>
          <a:noFill/>
        </p:spPr>
        <p:txBody>
          <a:bodyPr wrap="square" l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Franklin Gothic Book" panose="020B0503020102020204" pitchFamily="34" charset="0"/>
              </a:rPr>
              <a:t>Sarah Hawkes, UCL</a:t>
            </a:r>
          </a:p>
        </p:txBody>
      </p:sp>
    </p:spTree>
    <p:extLst>
      <p:ext uri="{BB962C8B-B14F-4D97-AF65-F5344CB8AC3E}">
        <p14:creationId xmlns:p14="http://schemas.microsoft.com/office/powerpoint/2010/main" val="49872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8A3BEA8-5040-405C-B94E-D20739A780C6}"/>
              </a:ext>
            </a:extLst>
          </p:cNvPr>
          <p:cNvSpPr>
            <a:spLocks noGrp="1"/>
          </p:cNvSpPr>
          <p:nvPr>
            <p:ph type="title"/>
          </p:nvPr>
        </p:nvSpPr>
        <p:spPr/>
        <p:txBody>
          <a:bodyPr>
            <a:normAutofit fontScale="90000"/>
          </a:bodyPr>
          <a:lstStyle/>
          <a:p>
            <a:r>
              <a:rPr lang="en-ZA" dirty="0"/>
              <a:t>Gendered health system</a:t>
            </a:r>
            <a:br>
              <a:rPr lang="en-ZA" dirty="0"/>
            </a:br>
            <a:r>
              <a:rPr lang="en-ZA" dirty="0"/>
              <a:t>Where do we diagnose men? </a:t>
            </a:r>
          </a:p>
        </p:txBody>
      </p:sp>
      <p:sp>
        <p:nvSpPr>
          <p:cNvPr id="10" name="Content Placeholder 9">
            <a:extLst>
              <a:ext uri="{FF2B5EF4-FFF2-40B4-BE49-F238E27FC236}">
                <a16:creationId xmlns:a16="http://schemas.microsoft.com/office/drawing/2014/main" id="{319E304E-3362-4390-B65A-A1B29868818A}"/>
              </a:ext>
            </a:extLst>
          </p:cNvPr>
          <p:cNvSpPr>
            <a:spLocks noGrp="1"/>
          </p:cNvSpPr>
          <p:nvPr>
            <p:ph sz="half" idx="2"/>
          </p:nvPr>
        </p:nvSpPr>
        <p:spPr/>
        <p:txBody>
          <a:bodyPr/>
          <a:lstStyle/>
          <a:p>
            <a:endParaRPr lang="en-ZA"/>
          </a:p>
        </p:txBody>
      </p:sp>
      <p:sp>
        <p:nvSpPr>
          <p:cNvPr id="13" name="Content Placeholder 12">
            <a:extLst>
              <a:ext uri="{FF2B5EF4-FFF2-40B4-BE49-F238E27FC236}">
                <a16:creationId xmlns:a16="http://schemas.microsoft.com/office/drawing/2014/main" id="{3623F353-4B16-4599-A863-F97B3785FCD6}"/>
              </a:ext>
            </a:extLst>
          </p:cNvPr>
          <p:cNvSpPr>
            <a:spLocks noGrp="1"/>
          </p:cNvSpPr>
          <p:nvPr>
            <p:ph sz="quarter" idx="4"/>
          </p:nvPr>
        </p:nvSpPr>
        <p:spPr/>
        <p:txBody>
          <a:bodyPr/>
          <a:lstStyle/>
          <a:p>
            <a:endParaRPr lang="en-ZA"/>
          </a:p>
        </p:txBody>
      </p:sp>
      <p:sp>
        <p:nvSpPr>
          <p:cNvPr id="5" name="Rectangle 4"/>
          <p:cNvSpPr/>
          <p:nvPr/>
        </p:nvSpPr>
        <p:spPr>
          <a:xfrm>
            <a:off x="228601" y="1586718"/>
            <a:ext cx="5271051" cy="381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r>
              <a:rPr lang="en-US" sz="2000" b="1" dirty="0">
                <a:solidFill>
                  <a:schemeClr val="tx1"/>
                </a:solidFill>
                <a:latin typeface="Franklin Gothic Book" panose="020B0503020102020204" pitchFamily="34" charset="0"/>
              </a:rPr>
              <a:t>Proportion of Males 15+ identified by modality</a:t>
            </a:r>
          </a:p>
        </p:txBody>
      </p:sp>
      <p:sp>
        <p:nvSpPr>
          <p:cNvPr id="6" name="Rectangle 5"/>
          <p:cNvSpPr/>
          <p:nvPr/>
        </p:nvSpPr>
        <p:spPr>
          <a:xfrm>
            <a:off x="6308613" y="1541792"/>
            <a:ext cx="5618549" cy="354073"/>
          </a:xfrm>
          <a:prstGeom prst="rect">
            <a:avLst/>
          </a:prstGeom>
          <a:solidFill>
            <a:srgbClr val="F0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r>
              <a:rPr lang="en-US" sz="2000" b="1" dirty="0">
                <a:solidFill>
                  <a:schemeClr val="tx1"/>
                </a:solidFill>
                <a:latin typeface="Franklin Gothic Book" panose="020B0503020102020204" pitchFamily="34" charset="0"/>
              </a:rPr>
              <a:t>Proportion of Females 15+ identified by modality</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8888" y="2020018"/>
            <a:ext cx="6018000" cy="4711160"/>
          </a:xfrm>
          <a:prstGeom prst="rect">
            <a:avLst/>
          </a:prstGeom>
        </p:spPr>
      </p:pic>
      <p:pic>
        <p:nvPicPr>
          <p:cNvPr id="2050" name="52745AE6-6D55-4CA5-A164-9A9F72954E6F" descr="52745AE6-6D55-4CA5-A164-9A9F72954E6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020018"/>
            <a:ext cx="6096000" cy="471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167B9FF-5C6B-4555-B925-E661E41A5733}"/>
              </a:ext>
            </a:extLst>
          </p:cNvPr>
          <p:cNvPicPr>
            <a:picLocks noChangeAspect="1"/>
          </p:cNvPicPr>
          <p:nvPr/>
        </p:nvPicPr>
        <p:blipFill>
          <a:blip r:embed="rId5"/>
          <a:stretch>
            <a:fillRect/>
          </a:stretch>
        </p:blipFill>
        <p:spPr>
          <a:xfrm>
            <a:off x="6308613" y="2720040"/>
            <a:ext cx="5680086" cy="3311115"/>
          </a:xfrm>
          <a:prstGeom prst="rect">
            <a:avLst/>
          </a:prstGeom>
        </p:spPr>
      </p:pic>
      <p:sp>
        <p:nvSpPr>
          <p:cNvPr id="2" name="TextBox 1">
            <a:extLst>
              <a:ext uri="{FF2B5EF4-FFF2-40B4-BE49-F238E27FC236}">
                <a16:creationId xmlns:a16="http://schemas.microsoft.com/office/drawing/2014/main" id="{E3184D80-014C-314F-AD08-8D9FF4532301}"/>
              </a:ext>
            </a:extLst>
          </p:cNvPr>
          <p:cNvSpPr txBox="1"/>
          <p:nvPr/>
        </p:nvSpPr>
        <p:spPr>
          <a:xfrm>
            <a:off x="1080576" y="3142771"/>
            <a:ext cx="4471885" cy="461665"/>
          </a:xfrm>
          <a:prstGeom prst="rect">
            <a:avLst/>
          </a:prstGeom>
          <a:solidFill>
            <a:schemeClr val="bg1"/>
          </a:solidFill>
          <a:ln w="38100">
            <a:solidFill>
              <a:srgbClr val="43695B"/>
            </a:solidFill>
          </a:ln>
        </p:spPr>
        <p:txBody>
          <a:bodyPr wrap="square" rtlCol="0">
            <a:spAutoFit/>
          </a:bodyPr>
          <a:lstStyle/>
          <a:p>
            <a:pPr algn="ctr"/>
            <a:r>
              <a:rPr lang="en-US" sz="2400" dirty="0">
                <a:latin typeface="Franklin Gothic Book" panose="020B0503020102020204" pitchFamily="34" charset="0"/>
              </a:rPr>
              <a:t>33% of men identified within TB</a:t>
            </a:r>
          </a:p>
        </p:txBody>
      </p:sp>
      <p:sp>
        <p:nvSpPr>
          <p:cNvPr id="11" name="TextBox 10">
            <a:extLst>
              <a:ext uri="{FF2B5EF4-FFF2-40B4-BE49-F238E27FC236}">
                <a16:creationId xmlns:a16="http://schemas.microsoft.com/office/drawing/2014/main" id="{79E33CCE-6D13-B246-860F-4EAA3FBF2AFB}"/>
              </a:ext>
            </a:extLst>
          </p:cNvPr>
          <p:cNvSpPr txBox="1"/>
          <p:nvPr/>
        </p:nvSpPr>
        <p:spPr>
          <a:xfrm>
            <a:off x="6633039" y="4911320"/>
            <a:ext cx="4985632" cy="461665"/>
          </a:xfrm>
          <a:prstGeom prst="rect">
            <a:avLst/>
          </a:prstGeom>
          <a:solidFill>
            <a:schemeClr val="bg1"/>
          </a:solidFill>
          <a:ln w="38100">
            <a:solidFill>
              <a:srgbClr val="EE1450"/>
            </a:solidFill>
          </a:ln>
        </p:spPr>
        <p:txBody>
          <a:bodyPr wrap="square" rtlCol="0">
            <a:spAutoFit/>
          </a:bodyPr>
          <a:lstStyle/>
          <a:p>
            <a:pPr algn="ctr"/>
            <a:r>
              <a:rPr lang="en-US" sz="2400" dirty="0">
                <a:latin typeface="Franklin Gothic Book" panose="020B0503020102020204" pitchFamily="34" charset="0"/>
              </a:rPr>
              <a:t>55% of women identified within ANC</a:t>
            </a:r>
          </a:p>
        </p:txBody>
      </p:sp>
    </p:spTree>
    <p:extLst>
      <p:ext uri="{BB962C8B-B14F-4D97-AF65-F5344CB8AC3E}">
        <p14:creationId xmlns:p14="http://schemas.microsoft.com/office/powerpoint/2010/main" val="247916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97A60-2481-DC4F-8198-5764D2500669}"/>
              </a:ext>
            </a:extLst>
          </p:cNvPr>
          <p:cNvSpPr>
            <a:spLocks noGrp="1"/>
          </p:cNvSpPr>
          <p:nvPr>
            <p:ph type="title"/>
          </p:nvPr>
        </p:nvSpPr>
        <p:spPr>
          <a:xfrm>
            <a:off x="750479" y="605336"/>
            <a:ext cx="10414826" cy="184666"/>
          </a:xfrm>
        </p:spPr>
        <p:txBody>
          <a:bodyPr>
            <a:noAutofit/>
          </a:bodyPr>
          <a:lstStyle/>
          <a:p>
            <a:r>
              <a:rPr lang="en-ZA" sz="3600" dirty="0"/>
              <a:t>ART coverage (&gt;15 years), global and regional, 2018</a:t>
            </a:r>
            <a:r>
              <a:rPr lang="en-ZA" sz="2400" dirty="0"/>
              <a:t/>
            </a:r>
            <a:br>
              <a:rPr lang="en-ZA" sz="2400" dirty="0"/>
            </a:br>
            <a:endParaRPr lang="en-US" sz="2400" dirty="0"/>
          </a:p>
        </p:txBody>
      </p:sp>
      <p:pic>
        <p:nvPicPr>
          <p:cNvPr id="9" name="Content Placeholder 8">
            <a:extLst>
              <a:ext uri="{FF2B5EF4-FFF2-40B4-BE49-F238E27FC236}">
                <a16:creationId xmlns:a16="http://schemas.microsoft.com/office/drawing/2014/main" id="{044E77F1-5B8C-5446-A881-9BBA856929DF}"/>
              </a:ext>
            </a:extLst>
          </p:cNvPr>
          <p:cNvPicPr>
            <a:picLocks noGrp="1" noChangeAspect="1"/>
          </p:cNvPicPr>
          <p:nvPr>
            <p:ph idx="1"/>
          </p:nvPr>
        </p:nvPicPr>
        <p:blipFill>
          <a:blip r:embed="rId3"/>
          <a:stretch>
            <a:fillRect/>
          </a:stretch>
        </p:blipFill>
        <p:spPr>
          <a:xfrm>
            <a:off x="1133876" y="855911"/>
            <a:ext cx="9924248" cy="5014357"/>
          </a:xfrm>
        </p:spPr>
      </p:pic>
      <p:sp>
        <p:nvSpPr>
          <p:cNvPr id="10" name="Rectangle 9">
            <a:extLst>
              <a:ext uri="{FF2B5EF4-FFF2-40B4-BE49-F238E27FC236}">
                <a16:creationId xmlns:a16="http://schemas.microsoft.com/office/drawing/2014/main" id="{F10578B9-FE6A-A245-8BB6-FDC5DC1BE5BA}"/>
              </a:ext>
            </a:extLst>
          </p:cNvPr>
          <p:cNvSpPr/>
          <p:nvPr/>
        </p:nvSpPr>
        <p:spPr>
          <a:xfrm>
            <a:off x="7913841" y="5936178"/>
            <a:ext cx="4278159" cy="369332"/>
          </a:xfrm>
          <a:prstGeom prst="rect">
            <a:avLst/>
          </a:prstGeom>
        </p:spPr>
        <p:txBody>
          <a:bodyPr wrap="none">
            <a:spAutoFit/>
          </a:bodyPr>
          <a:lstStyle/>
          <a:p>
            <a:r>
              <a:rPr lang="en-US" dirty="0">
                <a:latin typeface="Franklin Gothic Book" panose="020B0503020102020204" pitchFamily="34" charset="0"/>
              </a:rPr>
              <a:t>UNAIDS, 2019, Communities at the </a:t>
            </a:r>
            <a:r>
              <a:rPr lang="en-US" dirty="0" err="1">
                <a:latin typeface="Franklin Gothic Book" panose="020B0503020102020204" pitchFamily="34" charset="0"/>
              </a:rPr>
              <a:t>centre</a:t>
            </a:r>
            <a:endParaRPr lang="en-US" dirty="0">
              <a:latin typeface="Franklin Gothic Book" panose="020B0503020102020204" pitchFamily="34" charset="0"/>
            </a:endParaRPr>
          </a:p>
        </p:txBody>
      </p:sp>
      <p:sp>
        <p:nvSpPr>
          <p:cNvPr id="11" name="Oval 10">
            <a:extLst>
              <a:ext uri="{FF2B5EF4-FFF2-40B4-BE49-F238E27FC236}">
                <a16:creationId xmlns:a16="http://schemas.microsoft.com/office/drawing/2014/main" id="{D427985C-8DC4-1345-A44D-E8520B7AB124}"/>
              </a:ext>
            </a:extLst>
          </p:cNvPr>
          <p:cNvSpPr/>
          <p:nvPr/>
        </p:nvSpPr>
        <p:spPr>
          <a:xfrm>
            <a:off x="8814303" y="1322067"/>
            <a:ext cx="2243821" cy="2256312"/>
          </a:xfrm>
          <a:prstGeom prst="ellipse">
            <a:avLst/>
          </a:prstGeom>
          <a:noFill/>
          <a:ln w="28575">
            <a:solidFill>
              <a:srgbClr val="EE14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040304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6CC84-D4C9-9347-A4F3-768657C59790}"/>
              </a:ext>
            </a:extLst>
          </p:cNvPr>
          <p:cNvSpPr>
            <a:spLocks noGrp="1"/>
          </p:cNvSpPr>
          <p:nvPr>
            <p:ph type="title"/>
          </p:nvPr>
        </p:nvSpPr>
        <p:spPr>
          <a:xfrm>
            <a:off x="750480" y="130630"/>
            <a:ext cx="10879544" cy="1583870"/>
          </a:xfrm>
          <a:solidFill>
            <a:srgbClr val="E0001B"/>
          </a:solidFill>
        </p:spPr>
        <p:txBody>
          <a:bodyPr>
            <a:normAutofit fontScale="90000"/>
          </a:bodyPr>
          <a:lstStyle/>
          <a:p>
            <a:r>
              <a:rPr lang="en-US" dirty="0">
                <a:solidFill>
                  <a:schemeClr val="bg1"/>
                </a:solidFill>
              </a:rPr>
              <a:t>"We saw it in Botswana - you can get to 90-90-90 with a femininized approach, you haven’t reached the men.” </a:t>
            </a:r>
            <a:r>
              <a:rPr lang="en-US" i="1" dirty="0">
                <a:solidFill>
                  <a:schemeClr val="bg1"/>
                </a:solidFill>
              </a:rPr>
              <a:t>Ambassador </a:t>
            </a:r>
            <a:r>
              <a:rPr lang="en-US" i="1" dirty="0" err="1">
                <a:solidFill>
                  <a:schemeClr val="bg1"/>
                </a:solidFill>
              </a:rPr>
              <a:t>Birx</a:t>
            </a:r>
            <a:endParaRPr lang="en-US" i="1" dirty="0">
              <a:solidFill>
                <a:schemeClr val="bg1"/>
              </a:solidFill>
            </a:endParaRPr>
          </a:p>
        </p:txBody>
      </p:sp>
      <p:pic>
        <p:nvPicPr>
          <p:cNvPr id="4" name="Picture 4">
            <a:extLst>
              <a:ext uri="{FF2B5EF4-FFF2-40B4-BE49-F238E27FC236}">
                <a16:creationId xmlns:a16="http://schemas.microsoft.com/office/drawing/2014/main" id="{98A74AD5-C425-794E-A9A6-2270874EC45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0480" y="1829182"/>
            <a:ext cx="7004243" cy="4234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A5532CFD-07F1-7B49-A02E-7DD52BA421CF}"/>
              </a:ext>
            </a:extLst>
          </p:cNvPr>
          <p:cNvPicPr>
            <a:picLocks noChangeAspect="1"/>
          </p:cNvPicPr>
          <p:nvPr/>
        </p:nvPicPr>
        <p:blipFill rotWithShape="1">
          <a:blip r:embed="rId4"/>
          <a:srcRect l="34125" t="17937" r="19938"/>
          <a:stretch/>
        </p:blipFill>
        <p:spPr>
          <a:xfrm>
            <a:off x="8072435" y="1829182"/>
            <a:ext cx="3557589" cy="4236836"/>
          </a:xfrm>
          <a:prstGeom prst="rect">
            <a:avLst/>
          </a:prstGeom>
        </p:spPr>
      </p:pic>
      <p:sp>
        <p:nvSpPr>
          <p:cNvPr id="5" name="TextBox 4">
            <a:extLst>
              <a:ext uri="{FF2B5EF4-FFF2-40B4-BE49-F238E27FC236}">
                <a16:creationId xmlns:a16="http://schemas.microsoft.com/office/drawing/2014/main" id="{9AFB7856-5FBF-AC41-A1D7-04D830EAEF29}"/>
              </a:ext>
            </a:extLst>
          </p:cNvPr>
          <p:cNvSpPr txBox="1"/>
          <p:nvPr/>
        </p:nvSpPr>
        <p:spPr>
          <a:xfrm>
            <a:off x="4619624" y="6063839"/>
            <a:ext cx="7010400" cy="369332"/>
          </a:xfrm>
          <a:prstGeom prst="rect">
            <a:avLst/>
          </a:prstGeom>
          <a:noFill/>
        </p:spPr>
        <p:txBody>
          <a:bodyPr wrap="square" lIns="18288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Franklin Gothic Book" panose="020B0503020102020204" pitchFamily="34" charset="0"/>
              </a:rPr>
              <a:t>Ambassador Deborah </a:t>
            </a:r>
            <a:r>
              <a:rPr kumimoji="0" lang="en-US" sz="1800" b="0" i="0" u="none" strike="noStrike" kern="1200" cap="none" spc="0" normalizeH="0" baseline="0" noProof="0" dirty="0" err="1">
                <a:ln>
                  <a:noFill/>
                </a:ln>
                <a:solidFill>
                  <a:srgbClr val="333333"/>
                </a:solidFill>
                <a:effectLst/>
                <a:uLnTx/>
                <a:uFillTx/>
                <a:latin typeface="Franklin Gothic Book" panose="020B0503020102020204" pitchFamily="34" charset="0"/>
              </a:rPr>
              <a:t>Birx</a:t>
            </a:r>
            <a:endParaRPr kumimoji="0" lang="en-US" sz="1800" b="0" i="0" u="none" strike="noStrike" kern="1200" cap="none" spc="0" normalizeH="0" baseline="0" noProof="0" dirty="0">
              <a:ln>
                <a:noFill/>
              </a:ln>
              <a:solidFill>
                <a:srgbClr val="333333"/>
              </a:solidFill>
              <a:effectLst/>
              <a:uLnTx/>
              <a:uFillTx/>
              <a:latin typeface="Franklin Gothic Book" panose="020B0503020102020204" pitchFamily="34" charset="0"/>
            </a:endParaRPr>
          </a:p>
        </p:txBody>
      </p:sp>
    </p:spTree>
    <p:extLst>
      <p:ext uri="{BB962C8B-B14F-4D97-AF65-F5344CB8AC3E}">
        <p14:creationId xmlns:p14="http://schemas.microsoft.com/office/powerpoint/2010/main" val="1998876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C697E-0F03-FB4B-935A-1F224CDCE64C}"/>
              </a:ext>
            </a:extLst>
          </p:cNvPr>
          <p:cNvSpPr>
            <a:spLocks noGrp="1"/>
          </p:cNvSpPr>
          <p:nvPr>
            <p:ph type="title"/>
          </p:nvPr>
        </p:nvSpPr>
        <p:spPr/>
        <p:txBody>
          <a:bodyPr>
            <a:normAutofit fontScale="90000"/>
          </a:bodyPr>
          <a:lstStyle/>
          <a:p>
            <a:r>
              <a:rPr lang="en-US" dirty="0"/>
              <a:t>Men’s own experiences of violence are common—and strongly associated with HIV risk behaviors</a:t>
            </a:r>
          </a:p>
        </p:txBody>
      </p:sp>
      <p:graphicFrame>
        <p:nvGraphicFramePr>
          <p:cNvPr id="4" name="Content Placeholder 3">
            <a:extLst>
              <a:ext uri="{FF2B5EF4-FFF2-40B4-BE49-F238E27FC236}">
                <a16:creationId xmlns:a16="http://schemas.microsoft.com/office/drawing/2014/main" id="{EE684668-0F3B-4E42-A2C8-0DC65E41844A}"/>
              </a:ext>
            </a:extLst>
          </p:cNvPr>
          <p:cNvGraphicFramePr>
            <a:graphicFrameLocks/>
          </p:cNvGraphicFramePr>
          <p:nvPr>
            <p:extLst>
              <p:ext uri="{D42A27DB-BD31-4B8C-83A1-F6EECF244321}">
                <p14:modId xmlns:p14="http://schemas.microsoft.com/office/powerpoint/2010/main" val="1008241126"/>
              </p:ext>
            </p:extLst>
          </p:nvPr>
        </p:nvGraphicFramePr>
        <p:xfrm>
          <a:off x="300689" y="1412875"/>
          <a:ext cx="3251200" cy="2194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3">
            <a:extLst>
              <a:ext uri="{FF2B5EF4-FFF2-40B4-BE49-F238E27FC236}">
                <a16:creationId xmlns:a16="http://schemas.microsoft.com/office/drawing/2014/main" id="{0B344DD4-D8EB-894B-BDC6-66B9FF9A7483}"/>
              </a:ext>
            </a:extLst>
          </p:cNvPr>
          <p:cNvGraphicFramePr>
            <a:graphicFrameLocks/>
          </p:cNvGraphicFramePr>
          <p:nvPr>
            <p:extLst>
              <p:ext uri="{D42A27DB-BD31-4B8C-83A1-F6EECF244321}">
                <p14:modId xmlns:p14="http://schemas.microsoft.com/office/powerpoint/2010/main" val="2023501447"/>
              </p:ext>
            </p:extLst>
          </p:nvPr>
        </p:nvGraphicFramePr>
        <p:xfrm>
          <a:off x="3072943" y="1412875"/>
          <a:ext cx="3251200" cy="21945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ontent Placeholder 3">
            <a:extLst>
              <a:ext uri="{FF2B5EF4-FFF2-40B4-BE49-F238E27FC236}">
                <a16:creationId xmlns:a16="http://schemas.microsoft.com/office/drawing/2014/main" id="{3CA11448-F23A-A54F-A06E-2FC9F11BC9F0}"/>
              </a:ext>
            </a:extLst>
          </p:cNvPr>
          <p:cNvGraphicFramePr>
            <a:graphicFrameLocks/>
          </p:cNvGraphicFramePr>
          <p:nvPr>
            <p:extLst>
              <p:ext uri="{D42A27DB-BD31-4B8C-83A1-F6EECF244321}">
                <p14:modId xmlns:p14="http://schemas.microsoft.com/office/powerpoint/2010/main" val="1187434117"/>
              </p:ext>
            </p:extLst>
          </p:nvPr>
        </p:nvGraphicFramePr>
        <p:xfrm>
          <a:off x="5845197" y="1412875"/>
          <a:ext cx="3251200" cy="2194560"/>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F79D1035-3401-5F4F-AC46-62C623A542C2}"/>
              </a:ext>
            </a:extLst>
          </p:cNvPr>
          <p:cNvSpPr txBox="1"/>
          <p:nvPr/>
        </p:nvSpPr>
        <p:spPr>
          <a:xfrm>
            <a:off x="740954" y="3546476"/>
            <a:ext cx="2322271" cy="2390334"/>
          </a:xfrm>
          <a:prstGeom prst="rect">
            <a:avLst/>
          </a:prstGeom>
          <a:noFill/>
        </p:spPr>
        <p:txBody>
          <a:bodyPr wrap="square" lIns="0" tIns="0" rIns="0" bIns="0" rtlCol="0">
            <a:noAutofit/>
          </a:bodyPr>
          <a:lstStyle/>
          <a:p>
            <a:pPr lvl="0" algn="ctr">
              <a:lnSpc>
                <a:spcPct val="110000"/>
              </a:lnSpc>
            </a:pPr>
            <a:r>
              <a:rPr lang="en-US" sz="2400" dirty="0">
                <a:solidFill>
                  <a:srgbClr val="383333"/>
                </a:solidFill>
                <a:latin typeface="Franklin Gothic Book" panose="020B0503020102020204" pitchFamily="34" charset="0"/>
              </a:rPr>
              <a:t>In lifetime</a:t>
            </a:r>
          </a:p>
          <a:p>
            <a:pPr algn="ctr">
              <a:lnSpc>
                <a:spcPct val="110000"/>
              </a:lnSpc>
            </a:pPr>
            <a:r>
              <a:rPr lang="en-US" sz="2600" b="1" kern="900" spc="-67" dirty="0">
                <a:solidFill>
                  <a:srgbClr val="105CAA"/>
                </a:solidFill>
                <a:latin typeface="Franklin Gothic Book" panose="020B0503020102020204" pitchFamily="34" charset="0"/>
              </a:rPr>
              <a:t>Witnessed an armed attack</a:t>
            </a:r>
          </a:p>
          <a:p>
            <a:pPr algn="ctr">
              <a:lnSpc>
                <a:spcPct val="110000"/>
              </a:lnSpc>
            </a:pPr>
            <a:endParaRPr lang="en-US" sz="2800" b="1" kern="900" spc="-67" dirty="0">
              <a:solidFill>
                <a:schemeClr val="accent5"/>
              </a:solidFill>
              <a:latin typeface="Franklin Gothic Book" panose="020B0503020102020204" pitchFamily="34" charset="0"/>
            </a:endParaRPr>
          </a:p>
        </p:txBody>
      </p:sp>
      <p:sp>
        <p:nvSpPr>
          <p:cNvPr id="8" name="TextBox 7">
            <a:extLst>
              <a:ext uri="{FF2B5EF4-FFF2-40B4-BE49-F238E27FC236}">
                <a16:creationId xmlns:a16="http://schemas.microsoft.com/office/drawing/2014/main" id="{7D7835D4-67ED-6945-966F-539A57565FE1}"/>
              </a:ext>
            </a:extLst>
          </p:cNvPr>
          <p:cNvSpPr txBox="1"/>
          <p:nvPr/>
        </p:nvSpPr>
        <p:spPr>
          <a:xfrm>
            <a:off x="3540068" y="3546476"/>
            <a:ext cx="2322576" cy="2390334"/>
          </a:xfrm>
          <a:prstGeom prst="rect">
            <a:avLst/>
          </a:prstGeom>
          <a:noFill/>
        </p:spPr>
        <p:txBody>
          <a:bodyPr wrap="square" lIns="0" tIns="0" rIns="0" bIns="0" rtlCol="0">
            <a:noAutofit/>
          </a:bodyPr>
          <a:lstStyle/>
          <a:p>
            <a:pPr lvl="0" algn="ctr">
              <a:lnSpc>
                <a:spcPct val="110000"/>
              </a:lnSpc>
            </a:pPr>
            <a:r>
              <a:rPr lang="en-US" sz="2400" dirty="0">
                <a:solidFill>
                  <a:srgbClr val="383333"/>
                </a:solidFill>
                <a:latin typeface="Franklin Gothic Book" panose="020B0503020102020204" pitchFamily="34" charset="0"/>
              </a:rPr>
              <a:t>In lifetime</a:t>
            </a:r>
          </a:p>
          <a:p>
            <a:pPr algn="ctr">
              <a:lnSpc>
                <a:spcPct val="110000"/>
              </a:lnSpc>
            </a:pPr>
            <a:r>
              <a:rPr lang="en-US" sz="2600" b="1" kern="900" spc="-67" dirty="0">
                <a:solidFill>
                  <a:srgbClr val="7030A0"/>
                </a:solidFill>
                <a:latin typeface="Franklin Gothic Book" panose="020B0503020102020204" pitchFamily="34" charset="0"/>
              </a:rPr>
              <a:t>Robbed at gunpoint of knifepoint</a:t>
            </a:r>
          </a:p>
        </p:txBody>
      </p:sp>
      <p:sp>
        <p:nvSpPr>
          <p:cNvPr id="9" name="TextBox 8">
            <a:extLst>
              <a:ext uri="{FF2B5EF4-FFF2-40B4-BE49-F238E27FC236}">
                <a16:creationId xmlns:a16="http://schemas.microsoft.com/office/drawing/2014/main" id="{07F7D893-8BA9-864C-AC13-546EAF552947}"/>
              </a:ext>
            </a:extLst>
          </p:cNvPr>
          <p:cNvSpPr txBox="1"/>
          <p:nvPr/>
        </p:nvSpPr>
        <p:spPr>
          <a:xfrm>
            <a:off x="6339184" y="3546476"/>
            <a:ext cx="2322271" cy="2390334"/>
          </a:xfrm>
          <a:prstGeom prst="rect">
            <a:avLst/>
          </a:prstGeom>
          <a:noFill/>
        </p:spPr>
        <p:txBody>
          <a:bodyPr wrap="square" lIns="0" tIns="0" rIns="0" bIns="0" rtlCol="0">
            <a:noAutofit/>
          </a:bodyPr>
          <a:lstStyle/>
          <a:p>
            <a:pPr lvl="0" algn="ctr">
              <a:lnSpc>
                <a:spcPct val="110000"/>
              </a:lnSpc>
            </a:pPr>
            <a:r>
              <a:rPr lang="en-US" sz="2400" dirty="0">
                <a:solidFill>
                  <a:srgbClr val="383333"/>
                </a:solidFill>
                <a:latin typeface="Franklin Gothic Book" panose="020B0503020102020204" pitchFamily="34" charset="0"/>
              </a:rPr>
              <a:t>Before age 18</a:t>
            </a:r>
          </a:p>
          <a:p>
            <a:pPr algn="ctr">
              <a:lnSpc>
                <a:spcPct val="110000"/>
              </a:lnSpc>
            </a:pPr>
            <a:r>
              <a:rPr lang="en-US" sz="2600" b="1" kern="900" spc="-67" dirty="0">
                <a:solidFill>
                  <a:srgbClr val="EE1450"/>
                </a:solidFill>
                <a:latin typeface="Franklin Gothic Book" panose="020B0503020102020204" pitchFamily="34" charset="0"/>
              </a:rPr>
              <a:t>Beaten at home</a:t>
            </a:r>
          </a:p>
        </p:txBody>
      </p:sp>
      <p:graphicFrame>
        <p:nvGraphicFramePr>
          <p:cNvPr id="10" name="Content Placeholder 3">
            <a:extLst>
              <a:ext uri="{FF2B5EF4-FFF2-40B4-BE49-F238E27FC236}">
                <a16:creationId xmlns:a16="http://schemas.microsoft.com/office/drawing/2014/main" id="{8709281A-BE9E-7948-AC33-772C69449476}"/>
              </a:ext>
            </a:extLst>
          </p:cNvPr>
          <p:cNvGraphicFramePr>
            <a:graphicFrameLocks/>
          </p:cNvGraphicFramePr>
          <p:nvPr>
            <p:extLst>
              <p:ext uri="{D42A27DB-BD31-4B8C-83A1-F6EECF244321}">
                <p14:modId xmlns:p14="http://schemas.microsoft.com/office/powerpoint/2010/main" val="688702219"/>
              </p:ext>
            </p:extLst>
          </p:nvPr>
        </p:nvGraphicFramePr>
        <p:xfrm>
          <a:off x="8617451" y="1412875"/>
          <a:ext cx="3251200" cy="2194560"/>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0">
            <a:extLst>
              <a:ext uri="{FF2B5EF4-FFF2-40B4-BE49-F238E27FC236}">
                <a16:creationId xmlns:a16="http://schemas.microsoft.com/office/drawing/2014/main" id="{C85E2DE6-E947-134C-A498-905EA053CDC0}"/>
              </a:ext>
            </a:extLst>
          </p:cNvPr>
          <p:cNvSpPr txBox="1"/>
          <p:nvPr/>
        </p:nvSpPr>
        <p:spPr>
          <a:xfrm>
            <a:off x="4166941" y="2144632"/>
            <a:ext cx="1131913" cy="707886"/>
          </a:xfrm>
          <a:prstGeom prst="rect">
            <a:avLst/>
          </a:prstGeom>
          <a:noFill/>
        </p:spPr>
        <p:txBody>
          <a:bodyPr wrap="none" rtlCol="0">
            <a:spAutoFit/>
          </a:bodyPr>
          <a:lstStyle/>
          <a:p>
            <a:pPr algn="ctr"/>
            <a:r>
              <a:rPr lang="en-US" sz="4000" kern="900" spc="-67" dirty="0">
                <a:solidFill>
                  <a:srgbClr val="7030A0"/>
                </a:solidFill>
                <a:latin typeface="Franklin Gothic Book" panose="020B0503020102020204" pitchFamily="34" charset="0"/>
              </a:rPr>
              <a:t>39%</a:t>
            </a:r>
          </a:p>
        </p:txBody>
      </p:sp>
      <p:sp>
        <p:nvSpPr>
          <p:cNvPr id="12" name="TextBox 11">
            <a:extLst>
              <a:ext uri="{FF2B5EF4-FFF2-40B4-BE49-F238E27FC236}">
                <a16:creationId xmlns:a16="http://schemas.microsoft.com/office/drawing/2014/main" id="{9CBC28A2-BF08-CC4C-99C3-D2B967D932FF}"/>
              </a:ext>
            </a:extLst>
          </p:cNvPr>
          <p:cNvSpPr txBox="1"/>
          <p:nvPr/>
        </p:nvSpPr>
        <p:spPr>
          <a:xfrm>
            <a:off x="6891135" y="2144632"/>
            <a:ext cx="1117614" cy="707886"/>
          </a:xfrm>
          <a:prstGeom prst="rect">
            <a:avLst/>
          </a:prstGeom>
          <a:noFill/>
        </p:spPr>
        <p:txBody>
          <a:bodyPr wrap="none" rtlCol="0">
            <a:spAutoFit/>
          </a:bodyPr>
          <a:lstStyle/>
          <a:p>
            <a:pPr algn="ctr"/>
            <a:r>
              <a:rPr lang="en-US" sz="4000" kern="900" spc="-67" dirty="0">
                <a:solidFill>
                  <a:srgbClr val="EE1450"/>
                </a:solidFill>
                <a:latin typeface="Franklin Gothic Book" panose="020B0503020102020204" pitchFamily="34" charset="0"/>
              </a:rPr>
              <a:t>77%</a:t>
            </a:r>
          </a:p>
        </p:txBody>
      </p:sp>
      <p:sp>
        <p:nvSpPr>
          <p:cNvPr id="13" name="TextBox 12">
            <a:extLst>
              <a:ext uri="{FF2B5EF4-FFF2-40B4-BE49-F238E27FC236}">
                <a16:creationId xmlns:a16="http://schemas.microsoft.com/office/drawing/2014/main" id="{5692E42A-8C1C-014A-B4AB-3E04F5502B58}"/>
              </a:ext>
            </a:extLst>
          </p:cNvPr>
          <p:cNvSpPr txBox="1"/>
          <p:nvPr/>
        </p:nvSpPr>
        <p:spPr>
          <a:xfrm>
            <a:off x="9669992" y="2144632"/>
            <a:ext cx="1131913" cy="718145"/>
          </a:xfrm>
          <a:prstGeom prst="rect">
            <a:avLst/>
          </a:prstGeom>
          <a:noFill/>
        </p:spPr>
        <p:txBody>
          <a:bodyPr wrap="none" rtlCol="0">
            <a:spAutoFit/>
          </a:bodyPr>
          <a:lstStyle/>
          <a:p>
            <a:pPr algn="ctr">
              <a:lnSpc>
                <a:spcPct val="110000"/>
              </a:lnSpc>
            </a:pPr>
            <a:r>
              <a:rPr lang="en-US" sz="4000" kern="900" spc="-67" dirty="0">
                <a:solidFill>
                  <a:srgbClr val="FE5000"/>
                </a:solidFill>
                <a:latin typeface="Franklin Gothic Book" panose="020B0503020102020204" pitchFamily="34" charset="0"/>
              </a:rPr>
              <a:t>22%</a:t>
            </a:r>
          </a:p>
        </p:txBody>
      </p:sp>
      <p:sp>
        <p:nvSpPr>
          <p:cNvPr id="14" name="TextBox 13">
            <a:extLst>
              <a:ext uri="{FF2B5EF4-FFF2-40B4-BE49-F238E27FC236}">
                <a16:creationId xmlns:a16="http://schemas.microsoft.com/office/drawing/2014/main" id="{27B767C1-58D9-BB47-89C4-B7C26EA5D03D}"/>
              </a:ext>
            </a:extLst>
          </p:cNvPr>
          <p:cNvSpPr txBox="1"/>
          <p:nvPr/>
        </p:nvSpPr>
        <p:spPr>
          <a:xfrm>
            <a:off x="9138300" y="3546476"/>
            <a:ext cx="2322271" cy="2390334"/>
          </a:xfrm>
          <a:prstGeom prst="rect">
            <a:avLst/>
          </a:prstGeom>
          <a:noFill/>
          <a:ln>
            <a:noFill/>
          </a:ln>
        </p:spPr>
        <p:txBody>
          <a:bodyPr wrap="square" lIns="0" tIns="0" rIns="0" bIns="0" rtlCol="0">
            <a:noAutofit/>
          </a:bodyPr>
          <a:lstStyle/>
          <a:p>
            <a:pPr lvl="0" algn="ctr">
              <a:lnSpc>
                <a:spcPct val="110000"/>
              </a:lnSpc>
            </a:pPr>
            <a:r>
              <a:rPr lang="en-US" sz="2400" dirty="0">
                <a:solidFill>
                  <a:srgbClr val="383333"/>
                </a:solidFill>
                <a:latin typeface="Franklin Gothic Book" panose="020B0503020102020204" pitchFamily="34" charset="0"/>
              </a:rPr>
              <a:t>Before age 18</a:t>
            </a:r>
          </a:p>
          <a:p>
            <a:pPr algn="ctr">
              <a:lnSpc>
                <a:spcPct val="110000"/>
              </a:lnSpc>
            </a:pPr>
            <a:r>
              <a:rPr lang="en-US" sz="2600" b="1" kern="900" spc="-67" dirty="0">
                <a:solidFill>
                  <a:srgbClr val="FE5000"/>
                </a:solidFill>
                <a:latin typeface="Franklin Gothic Book" panose="020B0503020102020204" pitchFamily="34" charset="0"/>
              </a:rPr>
              <a:t>Saw/heard mother being beaten</a:t>
            </a:r>
          </a:p>
        </p:txBody>
      </p:sp>
      <p:sp>
        <p:nvSpPr>
          <p:cNvPr id="16" name="TextBox 15">
            <a:extLst>
              <a:ext uri="{FF2B5EF4-FFF2-40B4-BE49-F238E27FC236}">
                <a16:creationId xmlns:a16="http://schemas.microsoft.com/office/drawing/2014/main" id="{8C810D2E-FAF7-4D4D-9F5C-B360D0580906}"/>
              </a:ext>
            </a:extLst>
          </p:cNvPr>
          <p:cNvSpPr txBox="1"/>
          <p:nvPr/>
        </p:nvSpPr>
        <p:spPr>
          <a:xfrm>
            <a:off x="0" y="5731611"/>
            <a:ext cx="7010400" cy="369332"/>
          </a:xfrm>
          <a:prstGeom prst="rect">
            <a:avLst/>
          </a:prstGeom>
          <a:noFill/>
        </p:spPr>
        <p:txBody>
          <a:bodyPr wrap="square" l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Franklin Gothic Book" panose="020B0503020102020204" pitchFamily="34" charset="0"/>
              </a:rPr>
              <a:t>Study site: South Africa, n=962 (similar findings in </a:t>
            </a:r>
            <a:r>
              <a:rPr kumimoji="0" lang="en-US" sz="1800" b="0" i="0" u="none" strike="noStrike" kern="1200" cap="none" spc="0" normalizeH="0" baseline="0" noProof="0" dirty="0" err="1">
                <a:ln>
                  <a:noFill/>
                </a:ln>
                <a:solidFill>
                  <a:srgbClr val="333333"/>
                </a:solidFill>
                <a:effectLst/>
                <a:uLnTx/>
                <a:uFillTx/>
                <a:latin typeface="Franklin Gothic Book" panose="020B0503020102020204" pitchFamily="34" charset="0"/>
              </a:rPr>
              <a:t>Eswatini</a:t>
            </a:r>
            <a:r>
              <a:rPr kumimoji="0" lang="en-US" sz="1800" b="0" i="0" u="none" strike="noStrike" kern="1200" cap="none" spc="0" normalizeH="0" baseline="0" noProof="0" dirty="0">
                <a:ln>
                  <a:noFill/>
                </a:ln>
                <a:solidFill>
                  <a:srgbClr val="333333"/>
                </a:solidFill>
                <a:effectLst/>
                <a:uLnTx/>
                <a:uFillTx/>
                <a:latin typeface="Franklin Gothic Book" panose="020B0503020102020204" pitchFamily="34" charset="0"/>
              </a:rPr>
              <a:t>)</a:t>
            </a:r>
          </a:p>
        </p:txBody>
      </p:sp>
      <p:sp>
        <p:nvSpPr>
          <p:cNvPr id="17" name="TextBox 16">
            <a:extLst>
              <a:ext uri="{FF2B5EF4-FFF2-40B4-BE49-F238E27FC236}">
                <a16:creationId xmlns:a16="http://schemas.microsoft.com/office/drawing/2014/main" id="{2738B43B-62BC-EB4B-B793-4D2CA228B756}"/>
              </a:ext>
            </a:extLst>
          </p:cNvPr>
          <p:cNvSpPr txBox="1"/>
          <p:nvPr/>
        </p:nvSpPr>
        <p:spPr>
          <a:xfrm>
            <a:off x="1363727" y="2144632"/>
            <a:ext cx="1131913" cy="707886"/>
          </a:xfrm>
          <a:prstGeom prst="rect">
            <a:avLst/>
          </a:prstGeom>
          <a:noFill/>
        </p:spPr>
        <p:txBody>
          <a:bodyPr wrap="none" rtlCol="0">
            <a:spAutoFit/>
          </a:bodyPr>
          <a:lstStyle/>
          <a:p>
            <a:pPr algn="ctr"/>
            <a:r>
              <a:rPr lang="en-US" sz="4000" kern="900" spc="-67" dirty="0">
                <a:solidFill>
                  <a:srgbClr val="105CAA"/>
                </a:solidFill>
                <a:latin typeface="Franklin Gothic Book" panose="020B0503020102020204" pitchFamily="34" charset="0"/>
              </a:rPr>
              <a:t>59%</a:t>
            </a:r>
          </a:p>
        </p:txBody>
      </p:sp>
      <p:sp>
        <p:nvSpPr>
          <p:cNvPr id="18" name="TextBox 17">
            <a:extLst>
              <a:ext uri="{FF2B5EF4-FFF2-40B4-BE49-F238E27FC236}">
                <a16:creationId xmlns:a16="http://schemas.microsoft.com/office/drawing/2014/main" id="{6803B49C-0703-D640-A1F7-2639AAAE051A}"/>
              </a:ext>
            </a:extLst>
          </p:cNvPr>
          <p:cNvSpPr txBox="1"/>
          <p:nvPr/>
        </p:nvSpPr>
        <p:spPr>
          <a:xfrm>
            <a:off x="8892138" y="6412468"/>
            <a:ext cx="7010400" cy="369332"/>
          </a:xfrm>
          <a:prstGeom prst="rect">
            <a:avLst/>
          </a:prstGeom>
          <a:noFill/>
        </p:spPr>
        <p:txBody>
          <a:bodyPr wrap="square" l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333333"/>
                </a:solidFill>
                <a:effectLst/>
                <a:uLnTx/>
                <a:uFillTx/>
                <a:latin typeface="Franklin Gothic Book" panose="020B0503020102020204" pitchFamily="34" charset="0"/>
              </a:rPr>
              <a:t>Pulerwitz</a:t>
            </a:r>
            <a:r>
              <a:rPr kumimoji="0" lang="en-US" sz="1800" b="0" i="0" u="none" strike="noStrike" kern="1200" cap="none" spc="0" normalizeH="0" baseline="0" noProof="0" dirty="0">
                <a:ln>
                  <a:noFill/>
                </a:ln>
                <a:solidFill>
                  <a:srgbClr val="333333"/>
                </a:solidFill>
                <a:effectLst/>
                <a:uLnTx/>
                <a:uFillTx/>
                <a:latin typeface="Franklin Gothic Book" panose="020B0503020102020204" pitchFamily="34" charset="0"/>
              </a:rPr>
              <a:t>, Population Council </a:t>
            </a:r>
          </a:p>
        </p:txBody>
      </p:sp>
    </p:spTree>
    <p:extLst>
      <p:ext uri="{BB962C8B-B14F-4D97-AF65-F5344CB8AC3E}">
        <p14:creationId xmlns:p14="http://schemas.microsoft.com/office/powerpoint/2010/main" val="34225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17EB5-C5C2-2045-BDB0-F9C759A4AFA8}"/>
              </a:ext>
            </a:extLst>
          </p:cNvPr>
          <p:cNvSpPr>
            <a:spLocks noGrp="1"/>
          </p:cNvSpPr>
          <p:nvPr>
            <p:ph type="title"/>
          </p:nvPr>
        </p:nvSpPr>
        <p:spPr/>
        <p:txBody>
          <a:bodyPr/>
          <a:lstStyle/>
          <a:p>
            <a:r>
              <a:rPr lang="en-US" dirty="0"/>
              <a:t>Men want services</a:t>
            </a:r>
          </a:p>
        </p:txBody>
      </p:sp>
      <p:pic>
        <p:nvPicPr>
          <p:cNvPr id="5" name="Content Placeholder 4">
            <a:extLst>
              <a:ext uri="{FF2B5EF4-FFF2-40B4-BE49-F238E27FC236}">
                <a16:creationId xmlns:a16="http://schemas.microsoft.com/office/drawing/2014/main" id="{CBAD62BF-C812-844B-980C-90A73C688738}"/>
              </a:ext>
            </a:extLst>
          </p:cNvPr>
          <p:cNvPicPr>
            <a:picLocks noGrp="1" noChangeAspect="1"/>
          </p:cNvPicPr>
          <p:nvPr>
            <p:ph idx="1"/>
          </p:nvPr>
        </p:nvPicPr>
        <p:blipFill>
          <a:blip r:embed="rId3"/>
          <a:stretch>
            <a:fillRect/>
          </a:stretch>
        </p:blipFill>
        <p:spPr>
          <a:xfrm>
            <a:off x="987274" y="1300073"/>
            <a:ext cx="10217451" cy="4408395"/>
          </a:xfrm>
        </p:spPr>
      </p:pic>
      <p:sp>
        <p:nvSpPr>
          <p:cNvPr id="3" name="Rectangle 2">
            <a:extLst>
              <a:ext uri="{FF2B5EF4-FFF2-40B4-BE49-F238E27FC236}">
                <a16:creationId xmlns:a16="http://schemas.microsoft.com/office/drawing/2014/main" id="{ED55EACD-A601-E547-BF53-83929B38174E}"/>
              </a:ext>
            </a:extLst>
          </p:cNvPr>
          <p:cNvSpPr/>
          <p:nvPr/>
        </p:nvSpPr>
        <p:spPr>
          <a:xfrm>
            <a:off x="8516360" y="5708468"/>
            <a:ext cx="2688365" cy="369332"/>
          </a:xfrm>
          <a:prstGeom prst="rect">
            <a:avLst/>
          </a:prstGeom>
        </p:spPr>
        <p:txBody>
          <a:bodyPr wrap="none">
            <a:spAutoFit/>
          </a:bodyPr>
          <a:lstStyle/>
          <a:p>
            <a:r>
              <a:rPr lang="en-US" i="1" dirty="0">
                <a:latin typeface="Franklin Gothic Book" panose="020B0503020102020204" pitchFamily="34" charset="0"/>
              </a:rPr>
              <a:t>van Rooyen, HSRC &amp; Wits</a:t>
            </a:r>
            <a:endParaRPr lang="en-US" dirty="0">
              <a:latin typeface="Franklin Gothic Book" panose="020B0503020102020204" pitchFamily="34" charset="0"/>
            </a:endParaRPr>
          </a:p>
        </p:txBody>
      </p:sp>
    </p:spTree>
    <p:extLst>
      <p:ext uri="{BB962C8B-B14F-4D97-AF65-F5344CB8AC3E}">
        <p14:creationId xmlns:p14="http://schemas.microsoft.com/office/powerpoint/2010/main" val="527599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E7E03-5B4B-CD4C-AF7C-56CDF9CC2121}"/>
              </a:ext>
            </a:extLst>
          </p:cNvPr>
          <p:cNvSpPr>
            <a:spLocks noGrp="1"/>
          </p:cNvSpPr>
          <p:nvPr>
            <p:ph type="title"/>
          </p:nvPr>
        </p:nvSpPr>
        <p:spPr>
          <a:xfrm>
            <a:off x="2733502" y="615318"/>
            <a:ext cx="6998327" cy="2132168"/>
          </a:xfrm>
        </p:spPr>
        <p:txBody>
          <a:bodyPr>
            <a:noAutofit/>
          </a:bodyPr>
          <a:lstStyle/>
          <a:p>
            <a:r>
              <a:rPr lang="en-GB" sz="3600" dirty="0"/>
              <a:t>“There isn’t “the men”. </a:t>
            </a:r>
            <a:br>
              <a:rPr lang="en-GB" sz="3600" dirty="0"/>
            </a:br>
            <a:r>
              <a:rPr lang="en-GB" sz="3600" dirty="0"/>
              <a:t>There’s different men with different needs. It translates a generic response into a tailored response, meeting the clients where they are.”</a:t>
            </a:r>
            <a:r>
              <a:rPr lang="en-ZA" sz="3600" dirty="0"/>
              <a:t> </a:t>
            </a:r>
            <a:endParaRPr lang="en-US" sz="3600" dirty="0"/>
          </a:p>
        </p:txBody>
      </p:sp>
      <p:sp>
        <p:nvSpPr>
          <p:cNvPr id="20" name="Rectangle 19">
            <a:extLst>
              <a:ext uri="{FF2B5EF4-FFF2-40B4-BE49-F238E27FC236}">
                <a16:creationId xmlns:a16="http://schemas.microsoft.com/office/drawing/2014/main" id="{1C68EA4E-B026-934F-ABF8-3D020138BB0E}"/>
              </a:ext>
            </a:extLst>
          </p:cNvPr>
          <p:cNvSpPr/>
          <p:nvPr/>
        </p:nvSpPr>
        <p:spPr>
          <a:xfrm>
            <a:off x="8383383" y="6426842"/>
            <a:ext cx="1348446" cy="369332"/>
          </a:xfrm>
          <a:prstGeom prst="rect">
            <a:avLst/>
          </a:prstGeom>
        </p:spPr>
        <p:txBody>
          <a:bodyPr wrap="none">
            <a:spAutoFit/>
          </a:bodyPr>
          <a:lstStyle/>
          <a:p>
            <a:r>
              <a:rPr lang="en-US" i="1" dirty="0">
                <a:latin typeface="Franklin Gothic Book" panose="020B0503020102020204" pitchFamily="34" charset="0"/>
              </a:rPr>
              <a:t>Malone, PSI</a:t>
            </a:r>
            <a:endParaRPr lang="en-US" dirty="0">
              <a:latin typeface="Franklin Gothic Book" panose="020B0503020102020204" pitchFamily="34" charset="0"/>
            </a:endParaRPr>
          </a:p>
        </p:txBody>
      </p:sp>
      <p:pic>
        <p:nvPicPr>
          <p:cNvPr id="19" name="Picture 18">
            <a:extLst>
              <a:ext uri="{FF2B5EF4-FFF2-40B4-BE49-F238E27FC236}">
                <a16:creationId xmlns:a16="http://schemas.microsoft.com/office/drawing/2014/main" id="{B94A442D-9F6A-724E-88D4-607896B2E136}"/>
              </a:ext>
            </a:extLst>
          </p:cNvPr>
          <p:cNvPicPr>
            <a:picLocks noChangeAspect="1"/>
          </p:cNvPicPr>
          <p:nvPr/>
        </p:nvPicPr>
        <p:blipFill>
          <a:blip r:embed="rId3"/>
          <a:stretch>
            <a:fillRect/>
          </a:stretch>
        </p:blipFill>
        <p:spPr>
          <a:xfrm>
            <a:off x="2948574" y="3506328"/>
            <a:ext cx="2541799" cy="2581764"/>
          </a:xfrm>
          <a:prstGeom prst="rect">
            <a:avLst/>
          </a:prstGeom>
        </p:spPr>
      </p:pic>
      <p:grpSp>
        <p:nvGrpSpPr>
          <p:cNvPr id="21" name="Group 20">
            <a:extLst>
              <a:ext uri="{FF2B5EF4-FFF2-40B4-BE49-F238E27FC236}">
                <a16:creationId xmlns:a16="http://schemas.microsoft.com/office/drawing/2014/main" id="{BFB71D34-F2E7-E346-B6E5-E13008BB0702}"/>
              </a:ext>
            </a:extLst>
          </p:cNvPr>
          <p:cNvGrpSpPr/>
          <p:nvPr/>
        </p:nvGrpSpPr>
        <p:grpSpPr>
          <a:xfrm>
            <a:off x="9584361" y="207163"/>
            <a:ext cx="2234761" cy="3100206"/>
            <a:chOff x="2319270" y="2953253"/>
            <a:chExt cx="2234761" cy="3100206"/>
          </a:xfrm>
        </p:grpSpPr>
        <p:pic>
          <p:nvPicPr>
            <p:cNvPr id="22" name="Picture 21">
              <a:extLst>
                <a:ext uri="{FF2B5EF4-FFF2-40B4-BE49-F238E27FC236}">
                  <a16:creationId xmlns:a16="http://schemas.microsoft.com/office/drawing/2014/main" id="{D471BA37-FDFB-894A-8213-0D7B56DCCA19}"/>
                </a:ext>
              </a:extLst>
            </p:cNvPr>
            <p:cNvPicPr>
              <a:picLocks noChangeAspect="1"/>
            </p:cNvPicPr>
            <p:nvPr/>
          </p:nvPicPr>
          <p:blipFill rotWithShape="1">
            <a:blip r:embed="rId4">
              <a:extLst>
                <a:ext uri="{28A0092B-C50C-407E-A947-70E740481C1C}">
                  <a14:useLocalDpi xmlns:a14="http://schemas.microsoft.com/office/drawing/2010/main" val="0"/>
                </a:ext>
              </a:extLst>
            </a:blip>
            <a:srcRect t="18066" r="6638"/>
            <a:stretch/>
          </p:blipFill>
          <p:spPr>
            <a:xfrm>
              <a:off x="2319270" y="2953253"/>
              <a:ext cx="2234761" cy="2614921"/>
            </a:xfrm>
            <a:prstGeom prst="rect">
              <a:avLst/>
            </a:prstGeom>
          </p:spPr>
        </p:pic>
        <p:sp>
          <p:nvSpPr>
            <p:cNvPr id="23" name="Rectangle 22">
              <a:extLst>
                <a:ext uri="{FF2B5EF4-FFF2-40B4-BE49-F238E27FC236}">
                  <a16:creationId xmlns:a16="http://schemas.microsoft.com/office/drawing/2014/main" id="{0A7C9C2C-26ED-9046-A089-529C18F6F435}"/>
                </a:ext>
              </a:extLst>
            </p:cNvPr>
            <p:cNvSpPr/>
            <p:nvPr/>
          </p:nvSpPr>
          <p:spPr>
            <a:xfrm>
              <a:off x="2813326" y="5591794"/>
              <a:ext cx="1202573" cy="461665"/>
            </a:xfrm>
            <a:prstGeom prst="rect">
              <a:avLst/>
            </a:prstGeom>
          </p:spPr>
          <p:txBody>
            <a:bodyPr wrap="none">
              <a:spAutoFit/>
            </a:bodyPr>
            <a:lstStyle/>
            <a:p>
              <a:pPr algn="ctr"/>
              <a:r>
                <a:rPr lang="en-US" sz="2400" dirty="0" err="1">
                  <a:solidFill>
                    <a:schemeClr val="tx2"/>
                  </a:solidFill>
                  <a:latin typeface="Franklin Gothic Book" panose="020B0503020102020204" pitchFamily="34" charset="0"/>
                </a:rPr>
                <a:t>Mr</a:t>
              </a:r>
              <a:r>
                <a:rPr lang="en-US" sz="2400" dirty="0">
                  <a:solidFill>
                    <a:schemeClr val="tx2"/>
                  </a:solidFill>
                  <a:latin typeface="Franklin Gothic Book" panose="020B0503020102020204" pitchFamily="34" charset="0"/>
                </a:rPr>
                <a:t> Blue</a:t>
              </a:r>
            </a:p>
          </p:txBody>
        </p:sp>
      </p:grpSp>
      <p:grpSp>
        <p:nvGrpSpPr>
          <p:cNvPr id="39" name="Group 38">
            <a:extLst>
              <a:ext uri="{FF2B5EF4-FFF2-40B4-BE49-F238E27FC236}">
                <a16:creationId xmlns:a16="http://schemas.microsoft.com/office/drawing/2014/main" id="{A63F92B8-7BB8-144C-BF79-4F6F1D477C1A}"/>
              </a:ext>
            </a:extLst>
          </p:cNvPr>
          <p:cNvGrpSpPr/>
          <p:nvPr/>
        </p:nvGrpSpPr>
        <p:grpSpPr>
          <a:xfrm>
            <a:off x="300565" y="207164"/>
            <a:ext cx="2200275" cy="3415394"/>
            <a:chOff x="7443357" y="2719595"/>
            <a:chExt cx="2200275" cy="3415394"/>
          </a:xfrm>
        </p:grpSpPr>
        <p:sp>
          <p:nvSpPr>
            <p:cNvPr id="40" name="Rectangle 39">
              <a:extLst>
                <a:ext uri="{FF2B5EF4-FFF2-40B4-BE49-F238E27FC236}">
                  <a16:creationId xmlns:a16="http://schemas.microsoft.com/office/drawing/2014/main" id="{58DF5E55-9E05-4348-85B9-D3D45CFC75DE}"/>
                </a:ext>
              </a:extLst>
            </p:cNvPr>
            <p:cNvSpPr/>
            <p:nvPr/>
          </p:nvSpPr>
          <p:spPr>
            <a:xfrm>
              <a:off x="7906455" y="5673324"/>
              <a:ext cx="1269066" cy="461665"/>
            </a:xfrm>
            <a:prstGeom prst="rect">
              <a:avLst/>
            </a:prstGeom>
          </p:spPr>
          <p:txBody>
            <a:bodyPr wrap="none">
              <a:spAutoFit/>
            </a:bodyPr>
            <a:lstStyle/>
            <a:p>
              <a:pPr algn="ctr"/>
              <a:r>
                <a:rPr lang="en-US" sz="2400" dirty="0" err="1">
                  <a:solidFill>
                    <a:srgbClr val="FF585D"/>
                  </a:solidFill>
                  <a:latin typeface="Franklin Gothic Book" panose="020B0503020102020204" pitchFamily="34" charset="0"/>
                </a:rPr>
                <a:t>Mr</a:t>
              </a:r>
              <a:r>
                <a:rPr lang="en-US" sz="2400" dirty="0">
                  <a:solidFill>
                    <a:srgbClr val="FF585D"/>
                  </a:solidFill>
                  <a:latin typeface="Franklin Gothic Book" panose="020B0503020102020204" pitchFamily="34" charset="0"/>
                </a:rPr>
                <a:t> Rose</a:t>
              </a:r>
            </a:p>
          </p:txBody>
        </p:sp>
        <p:pic>
          <p:nvPicPr>
            <p:cNvPr id="41" name="Picture 40">
              <a:extLst>
                <a:ext uri="{FF2B5EF4-FFF2-40B4-BE49-F238E27FC236}">
                  <a16:creationId xmlns:a16="http://schemas.microsoft.com/office/drawing/2014/main" id="{837410C6-2426-3F42-AE16-4D793CB7888D}"/>
                </a:ext>
              </a:extLst>
            </p:cNvPr>
            <p:cNvPicPr>
              <a:picLocks noChangeAspect="1"/>
            </p:cNvPicPr>
            <p:nvPr/>
          </p:nvPicPr>
          <p:blipFill>
            <a:blip r:embed="rId5"/>
            <a:stretch>
              <a:fillRect/>
            </a:stretch>
          </p:blipFill>
          <p:spPr>
            <a:xfrm>
              <a:off x="7443357" y="2719595"/>
              <a:ext cx="2200275" cy="2924175"/>
            </a:xfrm>
            <a:prstGeom prst="rect">
              <a:avLst/>
            </a:prstGeom>
          </p:spPr>
        </p:pic>
      </p:grpSp>
      <p:grpSp>
        <p:nvGrpSpPr>
          <p:cNvPr id="42" name="Group 41">
            <a:extLst>
              <a:ext uri="{FF2B5EF4-FFF2-40B4-BE49-F238E27FC236}">
                <a16:creationId xmlns:a16="http://schemas.microsoft.com/office/drawing/2014/main" id="{81EC6AE2-A3C9-554E-B79A-D7BB921A21EC}"/>
              </a:ext>
            </a:extLst>
          </p:cNvPr>
          <p:cNvGrpSpPr/>
          <p:nvPr/>
        </p:nvGrpSpPr>
        <p:grpSpPr>
          <a:xfrm>
            <a:off x="489173" y="3652112"/>
            <a:ext cx="1818045" cy="3144062"/>
            <a:chOff x="9792632" y="3338635"/>
            <a:chExt cx="1818045" cy="3144062"/>
          </a:xfrm>
        </p:grpSpPr>
        <p:sp>
          <p:nvSpPr>
            <p:cNvPr id="43" name="Rectangle 42">
              <a:extLst>
                <a:ext uri="{FF2B5EF4-FFF2-40B4-BE49-F238E27FC236}">
                  <a16:creationId xmlns:a16="http://schemas.microsoft.com/office/drawing/2014/main" id="{82B43803-1940-324B-8C67-ACACFC40ED72}"/>
                </a:ext>
              </a:extLst>
            </p:cNvPr>
            <p:cNvSpPr/>
            <p:nvPr/>
          </p:nvSpPr>
          <p:spPr>
            <a:xfrm>
              <a:off x="10095334" y="6021032"/>
              <a:ext cx="1212640" cy="461665"/>
            </a:xfrm>
            <a:prstGeom prst="rect">
              <a:avLst/>
            </a:prstGeom>
          </p:spPr>
          <p:txBody>
            <a:bodyPr wrap="none">
              <a:spAutoFit/>
            </a:bodyPr>
            <a:lstStyle/>
            <a:p>
              <a:pPr algn="ctr"/>
              <a:r>
                <a:rPr lang="en-US" sz="2400" dirty="0" err="1">
                  <a:solidFill>
                    <a:schemeClr val="bg1">
                      <a:lumMod val="50000"/>
                    </a:schemeClr>
                  </a:solidFill>
                  <a:latin typeface="Franklin Gothic Book" panose="020B0503020102020204" pitchFamily="34" charset="0"/>
                </a:rPr>
                <a:t>Mr</a:t>
              </a:r>
              <a:r>
                <a:rPr lang="en-US" sz="2400" dirty="0">
                  <a:solidFill>
                    <a:schemeClr val="bg1">
                      <a:lumMod val="50000"/>
                    </a:schemeClr>
                  </a:solidFill>
                  <a:latin typeface="Franklin Gothic Book" panose="020B0503020102020204" pitchFamily="34" charset="0"/>
                </a:rPr>
                <a:t> Grey</a:t>
              </a:r>
            </a:p>
          </p:txBody>
        </p:sp>
        <p:pic>
          <p:nvPicPr>
            <p:cNvPr id="44" name="Picture 43">
              <a:extLst>
                <a:ext uri="{FF2B5EF4-FFF2-40B4-BE49-F238E27FC236}">
                  <a16:creationId xmlns:a16="http://schemas.microsoft.com/office/drawing/2014/main" id="{46E1B890-31FC-4B44-A479-1259E803986C}"/>
                </a:ext>
              </a:extLst>
            </p:cNvPr>
            <p:cNvPicPr>
              <a:picLocks noChangeAspect="1"/>
            </p:cNvPicPr>
            <p:nvPr/>
          </p:nvPicPr>
          <p:blipFill>
            <a:blip r:embed="rId6"/>
            <a:stretch>
              <a:fillRect/>
            </a:stretch>
          </p:blipFill>
          <p:spPr>
            <a:xfrm>
              <a:off x="9792632" y="3338635"/>
              <a:ext cx="1818045" cy="2651760"/>
            </a:xfrm>
            <a:prstGeom prst="rect">
              <a:avLst/>
            </a:prstGeom>
          </p:spPr>
        </p:pic>
      </p:grpSp>
      <p:grpSp>
        <p:nvGrpSpPr>
          <p:cNvPr id="45" name="Group 44">
            <a:extLst>
              <a:ext uri="{FF2B5EF4-FFF2-40B4-BE49-F238E27FC236}">
                <a16:creationId xmlns:a16="http://schemas.microsoft.com/office/drawing/2014/main" id="{1A9BBE27-6EAD-2446-91B2-AE3D38D37755}"/>
              </a:ext>
            </a:extLst>
          </p:cNvPr>
          <p:cNvGrpSpPr/>
          <p:nvPr/>
        </p:nvGrpSpPr>
        <p:grpSpPr>
          <a:xfrm>
            <a:off x="9803891" y="3308644"/>
            <a:ext cx="2015231" cy="3487530"/>
            <a:chOff x="150025" y="2878292"/>
            <a:chExt cx="2015231" cy="3487530"/>
          </a:xfrm>
        </p:grpSpPr>
        <p:pic>
          <p:nvPicPr>
            <p:cNvPr id="46" name="Picture 45">
              <a:extLst>
                <a:ext uri="{FF2B5EF4-FFF2-40B4-BE49-F238E27FC236}">
                  <a16:creationId xmlns:a16="http://schemas.microsoft.com/office/drawing/2014/main" id="{287FA8BC-F375-C246-B7D8-1ED817EDCA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025" y="2878292"/>
              <a:ext cx="2015231" cy="3022846"/>
            </a:xfrm>
            <a:prstGeom prst="rect">
              <a:avLst/>
            </a:prstGeom>
          </p:spPr>
        </p:pic>
        <p:sp>
          <p:nvSpPr>
            <p:cNvPr id="47" name="Rectangle 46">
              <a:extLst>
                <a:ext uri="{FF2B5EF4-FFF2-40B4-BE49-F238E27FC236}">
                  <a16:creationId xmlns:a16="http://schemas.microsoft.com/office/drawing/2014/main" id="{53758EAD-DF68-A442-B5A4-7EBD5052EBDB}"/>
                </a:ext>
              </a:extLst>
            </p:cNvPr>
            <p:cNvSpPr/>
            <p:nvPr/>
          </p:nvSpPr>
          <p:spPr>
            <a:xfrm>
              <a:off x="583925" y="5904157"/>
              <a:ext cx="1147430" cy="461665"/>
            </a:xfrm>
            <a:prstGeom prst="rect">
              <a:avLst/>
            </a:prstGeom>
          </p:spPr>
          <p:txBody>
            <a:bodyPr wrap="none">
              <a:spAutoFit/>
            </a:bodyPr>
            <a:lstStyle/>
            <a:p>
              <a:pPr algn="ctr"/>
              <a:r>
                <a:rPr lang="en-US" sz="2400" dirty="0" err="1">
                  <a:solidFill>
                    <a:srgbClr val="3D9DB8"/>
                  </a:solidFill>
                  <a:latin typeface="Franklin Gothic Book" panose="020B0503020102020204" pitchFamily="34" charset="0"/>
                </a:rPr>
                <a:t>Mr</a:t>
              </a:r>
              <a:r>
                <a:rPr lang="en-US" sz="2400" dirty="0">
                  <a:solidFill>
                    <a:srgbClr val="3D9DB8"/>
                  </a:solidFill>
                  <a:latin typeface="Franklin Gothic Book" panose="020B0503020102020204" pitchFamily="34" charset="0"/>
                </a:rPr>
                <a:t> Teal</a:t>
              </a:r>
            </a:p>
          </p:txBody>
        </p:sp>
      </p:grpSp>
      <p:grpSp>
        <p:nvGrpSpPr>
          <p:cNvPr id="48" name="Group 47">
            <a:extLst>
              <a:ext uri="{FF2B5EF4-FFF2-40B4-BE49-F238E27FC236}">
                <a16:creationId xmlns:a16="http://schemas.microsoft.com/office/drawing/2014/main" id="{2196AA44-895C-E24A-B2DE-29C86B0FC769}"/>
              </a:ext>
            </a:extLst>
          </p:cNvPr>
          <p:cNvGrpSpPr/>
          <p:nvPr/>
        </p:nvGrpSpPr>
        <p:grpSpPr>
          <a:xfrm>
            <a:off x="6131729" y="3915444"/>
            <a:ext cx="2620800" cy="2247631"/>
            <a:chOff x="4668544" y="4435262"/>
            <a:chExt cx="2620800" cy="2247631"/>
          </a:xfrm>
        </p:grpSpPr>
        <p:pic>
          <p:nvPicPr>
            <p:cNvPr id="49" name="Picture 48">
              <a:extLst>
                <a:ext uri="{FF2B5EF4-FFF2-40B4-BE49-F238E27FC236}">
                  <a16:creationId xmlns:a16="http://schemas.microsoft.com/office/drawing/2014/main" id="{2ECD0918-43B3-4144-947F-EE93D46F5F8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6911" r="7904"/>
            <a:stretch/>
          </p:blipFill>
          <p:spPr>
            <a:xfrm>
              <a:off x="4668544" y="4435262"/>
              <a:ext cx="2620800" cy="1763533"/>
            </a:xfrm>
            <a:prstGeom prst="rect">
              <a:avLst/>
            </a:prstGeom>
          </p:spPr>
        </p:pic>
        <p:sp>
          <p:nvSpPr>
            <p:cNvPr id="50" name="Rectangle 49">
              <a:extLst>
                <a:ext uri="{FF2B5EF4-FFF2-40B4-BE49-F238E27FC236}">
                  <a16:creationId xmlns:a16="http://schemas.microsoft.com/office/drawing/2014/main" id="{B4DB5A2F-5C8B-2845-B868-69B56AE528A6}"/>
                </a:ext>
              </a:extLst>
            </p:cNvPr>
            <p:cNvSpPr/>
            <p:nvPr/>
          </p:nvSpPr>
          <p:spPr>
            <a:xfrm>
              <a:off x="5372623" y="6221228"/>
              <a:ext cx="1390894" cy="461665"/>
            </a:xfrm>
            <a:prstGeom prst="rect">
              <a:avLst/>
            </a:prstGeom>
          </p:spPr>
          <p:txBody>
            <a:bodyPr wrap="none">
              <a:spAutoFit/>
            </a:bodyPr>
            <a:lstStyle/>
            <a:p>
              <a:pPr algn="ctr"/>
              <a:r>
                <a:rPr lang="en-US" sz="2400" dirty="0" err="1">
                  <a:solidFill>
                    <a:srgbClr val="58803C"/>
                  </a:solidFill>
                  <a:latin typeface="Franklin Gothic Book" panose="020B0503020102020204" pitchFamily="34" charset="0"/>
                </a:rPr>
                <a:t>Mr</a:t>
              </a:r>
              <a:r>
                <a:rPr lang="en-US" sz="2400" dirty="0">
                  <a:solidFill>
                    <a:srgbClr val="58803C"/>
                  </a:solidFill>
                  <a:latin typeface="Franklin Gothic Book" panose="020B0503020102020204" pitchFamily="34" charset="0"/>
                </a:rPr>
                <a:t> Green</a:t>
              </a:r>
            </a:p>
          </p:txBody>
        </p:sp>
      </p:grpSp>
    </p:spTree>
    <p:extLst>
      <p:ext uri="{BB962C8B-B14F-4D97-AF65-F5344CB8AC3E}">
        <p14:creationId xmlns:p14="http://schemas.microsoft.com/office/powerpoint/2010/main" val="1904160019"/>
      </p:ext>
    </p:extLst>
  </p:cSld>
  <p:clrMapOvr>
    <a:masterClrMapping/>
  </p:clrMapOvr>
</p:sld>
</file>

<file path=ppt/theme/theme1.xml><?xml version="1.0" encoding="utf-8"?>
<a:theme xmlns:a="http://schemas.openxmlformats.org/drawingml/2006/main" name="AIDS 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DBD3347-1A0F-45F0-B4B5-B886B317FA11}" vid="{2289ECF3-0365-4EFC-8344-95011E66FD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AIDS2016_template</Template>
  <TotalTime>7078</TotalTime>
  <Words>1926</Words>
  <Application>Microsoft Office PowerPoint</Application>
  <PresentationFormat>Widescreen</PresentationFormat>
  <Paragraphs>210</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Franklin Gothic Book</vt:lpstr>
      <vt:lpstr>Museo Slab 100</vt:lpstr>
      <vt:lpstr>Raleway</vt:lpstr>
      <vt:lpstr>AIDS 2016_Template</vt:lpstr>
      <vt:lpstr>Highlights from the “Men &amp; HIV Forum”:  The importance of engaging men in  differentiated service delivery </vt:lpstr>
      <vt:lpstr>Why a “Men &amp; HIV Forum”?</vt:lpstr>
      <vt:lpstr>Essential change required to address men’s health</vt:lpstr>
      <vt:lpstr>Gendered health system Where do we diagnose men? </vt:lpstr>
      <vt:lpstr>ART coverage (&gt;15 years), global and regional, 2018 </vt:lpstr>
      <vt:lpstr>"We saw it in Botswana - you can get to 90-90-90 with a femininized approach, you haven’t reached the men.” Ambassador Birx</vt:lpstr>
      <vt:lpstr>Men’s own experiences of violence are common—and strongly associated with HIV risk behaviors</vt:lpstr>
      <vt:lpstr>Men want services</vt:lpstr>
      <vt:lpstr>“There isn’t “the men”.  There’s different men with different needs. It translates a generic response into a tailored response, meeting the clients where they are.” </vt:lpstr>
      <vt:lpstr>To improve men’s health</vt:lpstr>
      <vt:lpstr>To improve men’s health</vt:lpstr>
      <vt:lpstr>Outside of traditional service hours</vt:lpstr>
      <vt:lpstr>Outside of health facilities</vt:lpstr>
      <vt:lpstr>Access to male service providers</vt:lpstr>
      <vt:lpstr>HIV services within wellness services</vt:lpstr>
      <vt:lpstr>HIV self testing</vt:lpstr>
      <vt:lpstr>Key closing reflections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Entwistle</dc:creator>
  <cp:lastModifiedBy>Media</cp:lastModifiedBy>
  <cp:revision>141</cp:revision>
  <cp:lastPrinted>2017-01-16T15:31:13Z</cp:lastPrinted>
  <dcterms:created xsi:type="dcterms:W3CDTF">2017-01-13T09:09:35Z</dcterms:created>
  <dcterms:modified xsi:type="dcterms:W3CDTF">2019-07-23T23:03:12Z</dcterms:modified>
</cp:coreProperties>
</file>